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1" r:id="rId3"/>
  </p:sldMasterIdLst>
  <p:notesMasterIdLst>
    <p:notesMasterId r:id="rId7"/>
  </p:notesMasterIdLst>
  <p:handoutMasterIdLst>
    <p:handoutMasterId r:id="rId55"/>
  </p:handoutMasterIdLst>
  <p:sldIdLst>
    <p:sldId id="256" r:id="rId4"/>
    <p:sldId id="751" r:id="rId5"/>
    <p:sldId id="279" r:id="rId6"/>
    <p:sldId id="759" r:id="rId8"/>
    <p:sldId id="760" r:id="rId9"/>
    <p:sldId id="966" r:id="rId10"/>
    <p:sldId id="995" r:id="rId11"/>
    <p:sldId id="1155" r:id="rId12"/>
    <p:sldId id="1156" r:id="rId13"/>
    <p:sldId id="1158" r:id="rId14"/>
    <p:sldId id="1128" r:id="rId15"/>
    <p:sldId id="997" r:id="rId16"/>
    <p:sldId id="1159" r:id="rId17"/>
    <p:sldId id="1160" r:id="rId18"/>
    <p:sldId id="1161" r:id="rId19"/>
    <p:sldId id="1162" r:id="rId20"/>
    <p:sldId id="1163" r:id="rId21"/>
    <p:sldId id="1164" r:id="rId22"/>
    <p:sldId id="1165" r:id="rId23"/>
    <p:sldId id="1166" r:id="rId24"/>
    <p:sldId id="1167" r:id="rId25"/>
    <p:sldId id="1168" r:id="rId26"/>
    <p:sldId id="1169" r:id="rId27"/>
    <p:sldId id="1170" r:id="rId28"/>
    <p:sldId id="1171" r:id="rId29"/>
    <p:sldId id="1173" r:id="rId30"/>
    <p:sldId id="1174" r:id="rId31"/>
    <p:sldId id="1175" r:id="rId32"/>
    <p:sldId id="1176" r:id="rId33"/>
    <p:sldId id="1178" r:id="rId34"/>
    <p:sldId id="1179" r:id="rId35"/>
    <p:sldId id="1180" r:id="rId36"/>
    <p:sldId id="1182" r:id="rId37"/>
    <p:sldId id="1183" r:id="rId38"/>
    <p:sldId id="1184" r:id="rId39"/>
    <p:sldId id="1185" r:id="rId40"/>
    <p:sldId id="1186" r:id="rId41"/>
    <p:sldId id="1187" r:id="rId42"/>
    <p:sldId id="1188" r:id="rId43"/>
    <p:sldId id="1129" r:id="rId44"/>
    <p:sldId id="1189" r:id="rId45"/>
    <p:sldId id="1130" r:id="rId46"/>
    <p:sldId id="1131" r:id="rId47"/>
    <p:sldId id="1190" r:id="rId48"/>
    <p:sldId id="1191" r:id="rId49"/>
    <p:sldId id="1177" r:id="rId50"/>
    <p:sldId id="1192" r:id="rId51"/>
    <p:sldId id="1193" r:id="rId52"/>
    <p:sldId id="1194" r:id="rId53"/>
    <p:sldId id="270" r:id="rId54"/>
  </p:sldIdLst>
  <p:sldSz cx="12192000" cy="6858000"/>
  <p:notesSz cx="7103745" cy="10234295"/>
  <p:embeddedFontLst>
    <p:embeddedFont>
      <p:font typeface="黑体" panose="02010609060101010101" charset="-122"/>
      <p:regular r:id="rId60"/>
    </p:embeddedFont>
    <p:embeddedFont>
      <p:font typeface="微软雅黑" panose="020B0503020204020204" charset="-122"/>
      <p:regular r:id="rId61"/>
    </p:embeddedFont>
    <p:embeddedFont>
      <p:font typeface="华文细黑" panose="02010600040101010101" charset="-122"/>
      <p:regular r:id="rId62"/>
    </p:embeddedFont>
    <p:embeddedFont>
      <p:font typeface="Calibri" panose="020F0502020204030204" pitchFamily="34" charset="0"/>
      <p:regular r:id="rId63"/>
      <p:bold r:id="rId64"/>
      <p:italic r:id="rId65"/>
      <p:boldItalic r:id="rId66"/>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作"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E75B6"/>
    <a:srgbClr val="1AA3AA"/>
    <a:srgbClr val="1F74AD"/>
    <a:srgbClr val="3498DB"/>
    <a:srgbClr val="4472C4"/>
    <a:srgbClr val="25C4FF"/>
    <a:srgbClr val="359EFF"/>
    <a:srgbClr val="8EC0B9"/>
    <a:srgbClr val="DAE3F3"/>
    <a:srgbClr val="F3B96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87" autoAdjust="0"/>
    <p:restoredTop sz="94660"/>
  </p:normalViewPr>
  <p:slideViewPr>
    <p:cSldViewPr snapToGrid="0">
      <p:cViewPr>
        <p:scale>
          <a:sx n="66" d="100"/>
          <a:sy n="66" d="100"/>
        </p:scale>
        <p:origin x="-552" y="-942"/>
      </p:cViewPr>
      <p:guideLst>
        <p:guide orient="horz" pos="220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notesMaster" Target="notesMasters/notesMaster1.xml"/><Relationship Id="rId66" Type="http://schemas.openxmlformats.org/officeDocument/2006/relationships/font" Target="fonts/font7.fntdata"/><Relationship Id="rId65" Type="http://schemas.openxmlformats.org/officeDocument/2006/relationships/font" Target="fonts/font6.fntdata"/><Relationship Id="rId64" Type="http://schemas.openxmlformats.org/officeDocument/2006/relationships/font" Target="fonts/font5.fntdata"/><Relationship Id="rId63" Type="http://schemas.openxmlformats.org/officeDocument/2006/relationships/font" Target="fonts/font4.fntdata"/><Relationship Id="rId62" Type="http://schemas.openxmlformats.org/officeDocument/2006/relationships/font" Target="fonts/font3.fntdata"/><Relationship Id="rId61" Type="http://schemas.openxmlformats.org/officeDocument/2006/relationships/font" Target="fonts/font2.fntdata"/><Relationship Id="rId60" Type="http://schemas.openxmlformats.org/officeDocument/2006/relationships/font" Target="fonts/font1.fntdata"/><Relationship Id="rId6" Type="http://schemas.openxmlformats.org/officeDocument/2006/relationships/slide" Target="slides/slide3.xml"/><Relationship Id="rId59" Type="http://schemas.openxmlformats.org/officeDocument/2006/relationships/commentAuthors" Target="commentAuthors.xml"/><Relationship Id="rId58" Type="http://schemas.openxmlformats.org/officeDocument/2006/relationships/tableStyles" Target="tableStyles.xml"/><Relationship Id="rId57" Type="http://schemas.openxmlformats.org/officeDocument/2006/relationships/viewProps" Target="viewProps.xml"/><Relationship Id="rId56" Type="http://schemas.openxmlformats.org/officeDocument/2006/relationships/presProps" Target="presProps.xml"/><Relationship Id="rId55" Type="http://schemas.openxmlformats.org/officeDocument/2006/relationships/handoutMaster" Target="handoutMasters/handoutMaster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slide" Target="slides/slide2.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latin typeface="黑体" panose="02010609060101010101" charset="-122"/>
              <a:ea typeface="黑体" panose="02010609060101010101" charset="-122"/>
              <a:cs typeface="黑体" panose="02010609060101010101" charset="-122"/>
            </a:endParaRPr>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ea typeface="黑体" panose="02010609060101010101" charset="-122"/>
              </a:rPr>
            </a:fld>
            <a:endParaRPr lang="zh-CN" altLang="en-US">
              <a:ea typeface="黑体" panose="02010609060101010101" charset="-122"/>
            </a:endParaRPr>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latin typeface="黑体" panose="02010609060101010101" charset="-122"/>
              <a:ea typeface="黑体" panose="02010609060101010101" charset="-122"/>
              <a:cs typeface="黑体" panose="02010609060101010101" charset="-122"/>
            </a:endParaRPr>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ea typeface="黑体" panose="02010609060101010101" charset="-122"/>
              </a:rPr>
            </a:fld>
            <a:endParaRPr lang="zh-CN" altLang="en-US">
              <a:ea typeface="黑体" panose="02010609060101010101"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atin typeface="黑体" panose="02010609060101010101" charset="-122"/>
                <a:ea typeface="黑体" panose="02010609060101010101" charset="-122"/>
                <a:cs typeface="黑体" panose="02010609060101010101" charset="-122"/>
              </a:defRPr>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atin typeface="黑体" panose="02010609060101010101" charset="-122"/>
                <a:ea typeface="黑体" panose="02010609060101010101" charset="-122"/>
                <a:cs typeface="黑体" panose="02010609060101010101"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atin typeface="黑体" panose="02010609060101010101" charset="-122"/>
                <a:ea typeface="黑体" panose="02010609060101010101" charset="-122"/>
                <a:cs typeface="黑体" panose="02010609060101010101" charset="-122"/>
              </a:defRPr>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atin typeface="黑体" panose="02010609060101010101" charset="-122"/>
                <a:ea typeface="黑体" panose="02010609060101010101" charset="-122"/>
                <a:cs typeface="黑体" panose="02010609060101010101"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1pPr>
    <a:lvl2pPr marL="4572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2pPr>
    <a:lvl3pPr marL="9144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3pPr>
    <a:lvl4pPr marL="13716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4pPr>
    <a:lvl5pPr marL="18288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273C0D0-D39E-4E70-9BCA-283D268ED7A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image" Target="../media/image7.emf"/><Relationship Id="rId6" Type="http://schemas.openxmlformats.org/officeDocument/2006/relationships/tags" Target="../tags/tag3.xml"/><Relationship Id="rId5" Type="http://schemas.openxmlformats.org/officeDocument/2006/relationships/image" Target="../media/image6.emf"/><Relationship Id="rId4" Type="http://schemas.openxmlformats.org/officeDocument/2006/relationships/tags" Target="../tags/tag2.xml"/><Relationship Id="rId3" Type="http://schemas.openxmlformats.org/officeDocument/2006/relationships/image" Target="../media/image5.png"/><Relationship Id="rId2" Type="http://schemas.openxmlformats.org/officeDocument/2006/relationships/tags" Target="../tags/tag1.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6" name="矩形 5"/>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6172200" y="1825625"/>
            <a:ext cx="5181600" cy="20986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内容占位符 4"/>
          <p:cNvSpPr>
            <a:spLocks noGrp="1"/>
          </p:cNvSpPr>
          <p:nvPr>
            <p:ph sz="quarter" idx="3"/>
          </p:nvPr>
        </p:nvSpPr>
        <p:spPr>
          <a:xfrm>
            <a:off x="6172200" y="4076700"/>
            <a:ext cx="5181600" cy="21002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日期占位符 5"/>
          <p:cNvSpPr>
            <a:spLocks noGrp="1"/>
          </p:cNvSpPr>
          <p:nvPr>
            <p:ph type="dt" sz="half" idx="10"/>
          </p:nvPr>
        </p:nvSpPr>
        <p:spPr/>
        <p:txBody>
          <a:bodyPr/>
          <a:lstStyle/>
          <a:p>
            <a:pPr lvl="0" eaLnBrk="1" hangingPunct="1"/>
            <a:endParaRPr lang="zh-CN" altLang="en-US" dirty="0"/>
          </a:p>
        </p:txBody>
      </p:sp>
      <p:sp>
        <p:nvSpPr>
          <p:cNvPr id="7" name="页脚占位符 6"/>
          <p:cNvSpPr>
            <a:spLocks noGrp="1"/>
          </p:cNvSpPr>
          <p:nvPr>
            <p:ph type="ftr" sz="quarter" idx="11"/>
          </p:nvPr>
        </p:nvSpPr>
        <p:spPr/>
        <p:txBody>
          <a:bodyPr/>
          <a:lstStyle>
            <a:lvl1pPr>
              <a:defRPr>
                <a:latin typeface="黑体" panose="02010609060101010101" charset="-122"/>
                <a:sym typeface="黑体" panose="02010609060101010101" charset="-122"/>
              </a:defRPr>
            </a:lvl1pPr>
          </a:lstStyle>
          <a:p>
            <a:pPr lvl="0" eaLnBrk="1" hangingPunct="1"/>
            <a:endParaRPr lang="zh-CN" altLang="en-US" dirty="0"/>
          </a:p>
        </p:txBody>
      </p:sp>
      <p:sp>
        <p:nvSpPr>
          <p:cNvPr id="8" name="灯片编号占位符 7"/>
          <p:cNvSpPr>
            <a:spLocks noGrp="1"/>
          </p:cNvSpPr>
          <p:nvPr>
            <p:ph type="sldNum" sz="quarter" idx="12"/>
          </p:nvPr>
        </p:nvSpPr>
        <p:spPr/>
        <p:txBody>
          <a:bodyPr/>
          <a:lstStyle/>
          <a:p>
            <a:pPr lvl="0" eaLnBrk="1" hangingPunct="1"/>
            <a:fld id="{9A0DB2DC-4C9A-4742-B13C-FB6460FD3503}" type="slidenum">
              <a:rPr lang="zh-CN" altLang="en-US" dirty="0"/>
            </a:fld>
            <a:endParaRPr lang="zh-CN" alt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目录页">
    <p:spTree>
      <p:nvGrpSpPr>
        <p:cNvPr id="1" name=""/>
        <p:cNvGrpSpPr/>
        <p:nvPr/>
      </p:nvGrpSpPr>
      <p:grpSpPr>
        <a:xfrm>
          <a:off x="0" y="0"/>
          <a:ext cx="0" cy="0"/>
          <a:chOff x="0" y="0"/>
          <a:chExt cx="0" cy="0"/>
        </a:xfrm>
      </p:grpSpPr>
      <p:sp>
        <p:nvSpPr>
          <p:cNvPr id="2" name="矩形 1"/>
          <p:cNvSpPr/>
          <p:nvPr userDrawn="1"/>
        </p:nvSpPr>
        <p:spPr>
          <a:xfrm>
            <a:off x="0" y="0"/>
            <a:ext cx="12192000" cy="6858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
        <p:nvSpPr>
          <p:cNvPr id="3" name="矩形 2"/>
          <p:cNvSpPr/>
          <p:nvPr userDrawn="1"/>
        </p:nvSpPr>
        <p:spPr>
          <a:xfrm>
            <a:off x="0" y="6715125"/>
            <a:ext cx="12192000" cy="14287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2F2A2A96-E392-4BD4-96F4-45C159C7CA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02081A-7E68-44F2-A99E-F075D941C59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F2A2A96-E392-4BD4-96F4-45C159C7CA2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E02081A-7E68-44F2-A99E-F075D941C59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目录页">
    <p:spTree>
      <p:nvGrpSpPr>
        <p:cNvPr id="1" name=""/>
        <p:cNvGrpSpPr/>
        <p:nvPr/>
      </p:nvGrpSpPr>
      <p:grpSpPr>
        <a:xfrm>
          <a:off x="0" y="0"/>
          <a:ext cx="0" cy="0"/>
          <a:chOff x="0" y="0"/>
          <a:chExt cx="0" cy="0"/>
        </a:xfrm>
      </p:grpSpPr>
      <p:sp>
        <p:nvSpPr>
          <p:cNvPr id="2" name="矩形 1"/>
          <p:cNvSpPr/>
          <p:nvPr userDrawn="1"/>
        </p:nvSpPr>
        <p:spPr>
          <a:xfrm>
            <a:off x="0" y="0"/>
            <a:ext cx="12192000" cy="6858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
        <p:nvSpPr>
          <p:cNvPr id="3" name="矩形 2"/>
          <p:cNvSpPr/>
          <p:nvPr userDrawn="1"/>
        </p:nvSpPr>
        <p:spPr>
          <a:xfrm>
            <a:off x="0" y="6715125"/>
            <a:ext cx="12192000" cy="14287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60419"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60420"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60421"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8" name="矩形 7"/>
          <p:cNvSpPr/>
          <p:nvPr userDrawn="1"/>
        </p:nvSpPr>
        <p:spPr>
          <a:xfrm>
            <a:off x="0" y="635"/>
            <a:ext cx="12192000" cy="6857365"/>
          </a:xfrm>
          <a:prstGeom prst="rect">
            <a:avLst/>
          </a:prstGeom>
          <a:solidFill>
            <a:schemeClr val="accent6">
              <a:lumMod val="20000"/>
              <a:lumOff val="80000"/>
              <a:alpha val="54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矩形 6"/>
          <p:cNvSpPr/>
          <p:nvPr userDrawn="1"/>
        </p:nvSpPr>
        <p:spPr>
          <a:xfrm>
            <a:off x="-635" y="4853940"/>
            <a:ext cx="12192635" cy="2004060"/>
          </a:xfrm>
          <a:custGeom>
            <a:avLst/>
            <a:gdLst>
              <a:gd name="connsiteX0" fmla="*/ 0 w 12192000"/>
              <a:gd name="connsiteY0" fmla="*/ 0 h 1943100"/>
              <a:gd name="connsiteX1" fmla="*/ 12192000 w 12192000"/>
              <a:gd name="connsiteY1" fmla="*/ 0 h 1943100"/>
              <a:gd name="connsiteX2" fmla="*/ 12192000 w 12192000"/>
              <a:gd name="connsiteY2" fmla="*/ 1943100 h 1943100"/>
              <a:gd name="connsiteX3" fmla="*/ 0 w 12192000"/>
              <a:gd name="connsiteY3" fmla="*/ 1943100 h 1943100"/>
              <a:gd name="connsiteX4" fmla="*/ 0 w 12192000"/>
              <a:gd name="connsiteY4" fmla="*/ 0 h 1943100"/>
              <a:gd name="connsiteX0-1" fmla="*/ 14515 w 12192000"/>
              <a:gd name="connsiteY0-2" fmla="*/ 0 h 1943100"/>
              <a:gd name="connsiteX1-3" fmla="*/ 12192000 w 12192000"/>
              <a:gd name="connsiteY1-4" fmla="*/ 0 h 1943100"/>
              <a:gd name="connsiteX2-5" fmla="*/ 12192000 w 12192000"/>
              <a:gd name="connsiteY2-6" fmla="*/ 1943100 h 1943100"/>
              <a:gd name="connsiteX3-7" fmla="*/ 0 w 12192000"/>
              <a:gd name="connsiteY3-8" fmla="*/ 1943100 h 1943100"/>
              <a:gd name="connsiteX4-9" fmla="*/ 14515 w 12192000"/>
              <a:gd name="connsiteY4-10" fmla="*/ 0 h 1943100"/>
              <a:gd name="connsiteX0-11" fmla="*/ 14515 w 12192000"/>
              <a:gd name="connsiteY0-12" fmla="*/ 0 h 1943100"/>
              <a:gd name="connsiteX1-13" fmla="*/ 2705100 w 12192000"/>
              <a:gd name="connsiteY1-14" fmla="*/ 0 h 1943100"/>
              <a:gd name="connsiteX2-15" fmla="*/ 12192000 w 12192000"/>
              <a:gd name="connsiteY2-16" fmla="*/ 0 h 1943100"/>
              <a:gd name="connsiteX3-17" fmla="*/ 12192000 w 12192000"/>
              <a:gd name="connsiteY3-18" fmla="*/ 1943100 h 1943100"/>
              <a:gd name="connsiteX4-19" fmla="*/ 0 w 12192000"/>
              <a:gd name="connsiteY4-20" fmla="*/ 1943100 h 1943100"/>
              <a:gd name="connsiteX5" fmla="*/ 14515 w 12192000"/>
              <a:gd name="connsiteY5" fmla="*/ 0 h 1943100"/>
              <a:gd name="connsiteX0-21" fmla="*/ 14515 w 12192000"/>
              <a:gd name="connsiteY0-22" fmla="*/ 0 h 1943100"/>
              <a:gd name="connsiteX1-23" fmla="*/ 2641600 w 12192000"/>
              <a:gd name="connsiteY1-24" fmla="*/ 317500 h 1943100"/>
              <a:gd name="connsiteX2-25" fmla="*/ 12192000 w 12192000"/>
              <a:gd name="connsiteY2-26" fmla="*/ 0 h 1943100"/>
              <a:gd name="connsiteX3-27" fmla="*/ 12192000 w 12192000"/>
              <a:gd name="connsiteY3-28" fmla="*/ 1943100 h 1943100"/>
              <a:gd name="connsiteX4-29" fmla="*/ 0 w 12192000"/>
              <a:gd name="connsiteY4-30" fmla="*/ 1943100 h 1943100"/>
              <a:gd name="connsiteX5-31" fmla="*/ 14515 w 12192000"/>
              <a:gd name="connsiteY5-32" fmla="*/ 0 h 1943100"/>
              <a:gd name="connsiteX0-33" fmla="*/ 14515 w 12192000"/>
              <a:gd name="connsiteY0-34" fmla="*/ 0 h 1943100"/>
              <a:gd name="connsiteX1-35" fmla="*/ 2628900 w 12192000"/>
              <a:gd name="connsiteY1-36" fmla="*/ 63500 h 1943100"/>
              <a:gd name="connsiteX2-37" fmla="*/ 12192000 w 12192000"/>
              <a:gd name="connsiteY2-38" fmla="*/ 0 h 1943100"/>
              <a:gd name="connsiteX3-39" fmla="*/ 12192000 w 12192000"/>
              <a:gd name="connsiteY3-40" fmla="*/ 1943100 h 1943100"/>
              <a:gd name="connsiteX4-41" fmla="*/ 0 w 12192000"/>
              <a:gd name="connsiteY4-42" fmla="*/ 1943100 h 1943100"/>
              <a:gd name="connsiteX5-43" fmla="*/ 14515 w 12192000"/>
              <a:gd name="connsiteY5-44" fmla="*/ 0 h 1943100"/>
              <a:gd name="connsiteX0-45" fmla="*/ 14515 w 12192000"/>
              <a:gd name="connsiteY0-46" fmla="*/ 0 h 1943100"/>
              <a:gd name="connsiteX1-47" fmla="*/ 2628900 w 12192000"/>
              <a:gd name="connsiteY1-48" fmla="*/ 63500 h 1943100"/>
              <a:gd name="connsiteX2-49" fmla="*/ 12192000 w 12192000"/>
              <a:gd name="connsiteY2-50" fmla="*/ 0 h 1943100"/>
              <a:gd name="connsiteX3-51" fmla="*/ 12192000 w 12192000"/>
              <a:gd name="connsiteY3-52" fmla="*/ 1943100 h 1943100"/>
              <a:gd name="connsiteX4-53" fmla="*/ 0 w 12192000"/>
              <a:gd name="connsiteY4-54" fmla="*/ 1943100 h 1943100"/>
              <a:gd name="connsiteX5-55" fmla="*/ 14515 w 12192000"/>
              <a:gd name="connsiteY5-56" fmla="*/ 0 h 1943100"/>
              <a:gd name="connsiteX0-57" fmla="*/ 14515 w 12192000"/>
              <a:gd name="connsiteY0-58" fmla="*/ 0 h 1943100"/>
              <a:gd name="connsiteX1-59" fmla="*/ 2628900 w 12192000"/>
              <a:gd name="connsiteY1-60" fmla="*/ 63500 h 1943100"/>
              <a:gd name="connsiteX2-61" fmla="*/ 9067800 w 12192000"/>
              <a:gd name="connsiteY2-62" fmla="*/ 12700 h 1943100"/>
              <a:gd name="connsiteX3-63" fmla="*/ 12192000 w 12192000"/>
              <a:gd name="connsiteY3-64" fmla="*/ 0 h 1943100"/>
              <a:gd name="connsiteX4-65" fmla="*/ 12192000 w 12192000"/>
              <a:gd name="connsiteY4-66" fmla="*/ 1943100 h 1943100"/>
              <a:gd name="connsiteX5-67" fmla="*/ 0 w 12192000"/>
              <a:gd name="connsiteY5-68" fmla="*/ 1943100 h 1943100"/>
              <a:gd name="connsiteX6" fmla="*/ 14515 w 12192000"/>
              <a:gd name="connsiteY6" fmla="*/ 0 h 1943100"/>
              <a:gd name="connsiteX0-69" fmla="*/ 14515 w 12192000"/>
              <a:gd name="connsiteY0-70" fmla="*/ 0 h 1943100"/>
              <a:gd name="connsiteX1-71" fmla="*/ 2628900 w 12192000"/>
              <a:gd name="connsiteY1-72" fmla="*/ 63500 h 1943100"/>
              <a:gd name="connsiteX2-73" fmla="*/ 9067800 w 12192000"/>
              <a:gd name="connsiteY2-74" fmla="*/ 12700 h 1943100"/>
              <a:gd name="connsiteX3-75" fmla="*/ 12192000 w 12192000"/>
              <a:gd name="connsiteY3-76" fmla="*/ 0 h 1943100"/>
              <a:gd name="connsiteX4-77" fmla="*/ 12192000 w 12192000"/>
              <a:gd name="connsiteY4-78" fmla="*/ 1943100 h 1943100"/>
              <a:gd name="connsiteX5-79" fmla="*/ 0 w 12192000"/>
              <a:gd name="connsiteY5-80" fmla="*/ 1943100 h 1943100"/>
              <a:gd name="connsiteX6-81" fmla="*/ 14515 w 12192000"/>
              <a:gd name="connsiteY6-82" fmla="*/ 0 h 1943100"/>
              <a:gd name="connsiteX0-83" fmla="*/ 14515 w 12192000"/>
              <a:gd name="connsiteY0-84" fmla="*/ 0 h 1943100"/>
              <a:gd name="connsiteX1-85" fmla="*/ 2628900 w 12192000"/>
              <a:gd name="connsiteY1-86" fmla="*/ 63500 h 1943100"/>
              <a:gd name="connsiteX2-87" fmla="*/ 9077325 w 12192000"/>
              <a:gd name="connsiteY2-88" fmla="*/ 69850 h 1943100"/>
              <a:gd name="connsiteX3-89" fmla="*/ 12192000 w 12192000"/>
              <a:gd name="connsiteY3-90" fmla="*/ 0 h 1943100"/>
              <a:gd name="connsiteX4-91" fmla="*/ 12192000 w 12192000"/>
              <a:gd name="connsiteY4-92" fmla="*/ 1943100 h 1943100"/>
              <a:gd name="connsiteX5-93" fmla="*/ 0 w 12192000"/>
              <a:gd name="connsiteY5-94" fmla="*/ 1943100 h 1943100"/>
              <a:gd name="connsiteX6-95" fmla="*/ 14515 w 12192000"/>
              <a:gd name="connsiteY6-96" fmla="*/ 0 h 19431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31" y="connsiteY5-32"/>
              </a:cxn>
              <a:cxn ang="0">
                <a:pos x="connsiteX6-81" y="connsiteY6-82"/>
              </a:cxn>
            </a:cxnLst>
            <a:rect l="l" t="t" r="r" b="b"/>
            <a:pathLst>
              <a:path w="12192000" h="1943100">
                <a:moveTo>
                  <a:pt x="14515" y="0"/>
                </a:moveTo>
                <a:cubicBezTo>
                  <a:pt x="885977" y="21167"/>
                  <a:pt x="1300238" y="385233"/>
                  <a:pt x="2628900" y="63500"/>
                </a:cubicBezTo>
                <a:lnTo>
                  <a:pt x="9077325" y="69850"/>
                </a:lnTo>
                <a:cubicBezTo>
                  <a:pt x="11198225" y="764117"/>
                  <a:pt x="11150600" y="4233"/>
                  <a:pt x="12192000" y="0"/>
                </a:cubicBezTo>
                <a:lnTo>
                  <a:pt x="12192000" y="1943100"/>
                </a:lnTo>
                <a:lnTo>
                  <a:pt x="0" y="1943100"/>
                </a:lnTo>
                <a:lnTo>
                  <a:pt x="14515" y="0"/>
                </a:lnTo>
                <a:close/>
              </a:path>
            </a:pathLst>
          </a:custGeom>
          <a:solidFill>
            <a:srgbClr val="EB6877"/>
          </a:solidFill>
          <a:ln w="38100">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9060101010101" charset="-122"/>
              <a:ea typeface="黑体" panose="02010609060101010101" charset="-122"/>
              <a:cs typeface="黑体" panose="02010609060101010101" charset="-122"/>
              <a:sym typeface="黑体" panose="02010609060101010101" charset="-122"/>
            </a:endParaRPr>
          </a:p>
        </p:txBody>
      </p:sp>
      <p:pic>
        <p:nvPicPr>
          <p:cNvPr id="6" name="图片 5"/>
          <p:cNvPicPr>
            <a:picLocks noChangeAspect="1"/>
          </p:cNvPicPr>
          <p:nvPr userDrawn="1"/>
        </p:nvPicPr>
        <p:blipFill rotWithShape="1">
          <a:blip r:embed="rId2" cstate="print">
            <a:extLst>
              <a:ext uri="{28A0092B-C50C-407E-A947-70E740481C1C}">
                <a14:useLocalDpi xmlns:a14="http://schemas.microsoft.com/office/drawing/2010/main" val="0"/>
              </a:ext>
            </a:extLst>
          </a:blip>
          <a:srcRect t="58065"/>
          <a:stretch>
            <a:fillRect/>
          </a:stretch>
        </p:blipFill>
        <p:spPr>
          <a:xfrm>
            <a:off x="2893783" y="3982065"/>
            <a:ext cx="6371303" cy="2875935"/>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flipV="1">
            <a:off x="-2" y="4259488"/>
            <a:ext cx="3810001" cy="2598512"/>
          </a:xfrm>
          <a:prstGeom prst="rect">
            <a:avLst/>
          </a:prstGeom>
        </p:spPr>
      </p:pic>
      <p:pic>
        <p:nvPicPr>
          <p:cNvPr id="5" name="图片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53325" y="-1"/>
            <a:ext cx="4638676" cy="3163688"/>
          </a:xfrm>
          <a:prstGeom prst="rect">
            <a:avLst/>
          </a:prstGeom>
        </p:spPr>
      </p:pic>
      <p:sp>
        <p:nvSpPr>
          <p:cNvPr id="7" name="矩形 6"/>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9" name="Freeform 244"/>
          <p:cNvSpPr/>
          <p:nvPr userDrawn="1"/>
        </p:nvSpPr>
        <p:spPr bwMode="auto">
          <a:xfrm flipH="1" flipV="1">
            <a:off x="10700124" y="1209674"/>
            <a:ext cx="415549" cy="428625"/>
          </a:xfrm>
          <a:custGeom>
            <a:avLst/>
            <a:gdLst>
              <a:gd name="T0" fmla="*/ 806 w 806"/>
              <a:gd name="T1" fmla="*/ 555 h 809"/>
              <a:gd name="T2" fmla="*/ 555 w 806"/>
              <a:gd name="T3" fmla="*/ 555 h 809"/>
              <a:gd name="T4" fmla="*/ 555 w 806"/>
              <a:gd name="T5" fmla="*/ 809 h 809"/>
              <a:gd name="T6" fmla="*/ 251 w 806"/>
              <a:gd name="T7" fmla="*/ 809 h 809"/>
              <a:gd name="T8" fmla="*/ 251 w 806"/>
              <a:gd name="T9" fmla="*/ 555 h 809"/>
              <a:gd name="T10" fmla="*/ 0 w 806"/>
              <a:gd name="T11" fmla="*/ 555 h 809"/>
              <a:gd name="T12" fmla="*/ 0 w 806"/>
              <a:gd name="T13" fmla="*/ 254 h 809"/>
              <a:gd name="T14" fmla="*/ 251 w 806"/>
              <a:gd name="T15" fmla="*/ 254 h 809"/>
              <a:gd name="T16" fmla="*/ 251 w 806"/>
              <a:gd name="T17" fmla="*/ 0 h 809"/>
              <a:gd name="T18" fmla="*/ 555 w 806"/>
              <a:gd name="T19" fmla="*/ 0 h 809"/>
              <a:gd name="T20" fmla="*/ 555 w 806"/>
              <a:gd name="T21" fmla="*/ 254 h 809"/>
              <a:gd name="T22" fmla="*/ 806 w 806"/>
              <a:gd name="T23" fmla="*/ 254 h 809"/>
              <a:gd name="T24" fmla="*/ 806 w 806"/>
              <a:gd name="T25" fmla="*/ 555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6" h="809">
                <a:moveTo>
                  <a:pt x="806" y="555"/>
                </a:moveTo>
                <a:lnTo>
                  <a:pt x="555" y="555"/>
                </a:lnTo>
                <a:lnTo>
                  <a:pt x="555" y="809"/>
                </a:lnTo>
                <a:lnTo>
                  <a:pt x="251" y="809"/>
                </a:lnTo>
                <a:lnTo>
                  <a:pt x="251" y="555"/>
                </a:lnTo>
                <a:lnTo>
                  <a:pt x="0" y="555"/>
                </a:lnTo>
                <a:lnTo>
                  <a:pt x="0" y="254"/>
                </a:lnTo>
                <a:lnTo>
                  <a:pt x="251" y="254"/>
                </a:lnTo>
                <a:lnTo>
                  <a:pt x="251" y="0"/>
                </a:lnTo>
                <a:lnTo>
                  <a:pt x="555" y="0"/>
                </a:lnTo>
                <a:lnTo>
                  <a:pt x="555" y="254"/>
                </a:lnTo>
                <a:lnTo>
                  <a:pt x="806" y="254"/>
                </a:lnTo>
                <a:lnTo>
                  <a:pt x="806" y="555"/>
                </a:lnTo>
                <a:close/>
              </a:path>
            </a:pathLst>
          </a:custGeom>
          <a:solidFill>
            <a:srgbClr val="0F365E"/>
          </a:solidFill>
          <a:ln>
            <a:solidFill>
              <a:srgbClr val="0F365E"/>
            </a:solidFill>
          </a:ln>
        </p:spPr>
        <p:txBody>
          <a:bodyPr/>
          <a:lstStyle/>
          <a:p>
            <a:pPr eaLnBrk="1" fontAlgn="auto" hangingPunct="1">
              <a:lnSpc>
                <a:spcPct val="120000"/>
              </a:lnSpc>
              <a:spcBef>
                <a:spcPts val="0"/>
              </a:spcBef>
              <a:spcAft>
                <a:spcPts val="0"/>
              </a:spcAft>
              <a:defRPr/>
            </a:pPr>
            <a:endParaRPr lang="en-US" b="0" kern="0">
              <a:solidFill>
                <a:prstClr val="black"/>
              </a:solidFill>
              <a:latin typeface="黑体" panose="02010609060101010101" charset="-122"/>
              <a:ea typeface="黑体" panose="02010609060101010101" charset="-122"/>
              <a:cs typeface="黑体" panose="02010609060101010101" charset="-122"/>
              <a:sym typeface="黑体" panose="02010609060101010101" charset="-122"/>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15" name="图片 14"/>
          <p:cNvPicPr>
            <a:picLocks noChangeAspect="1"/>
          </p:cNvPicPr>
          <p:nvPr userDrawn="1"/>
        </p:nvPicPr>
        <p:blipFill rotWithShape="1">
          <a:blip r:embed="rId2">
            <a:extLst>
              <a:ext uri="{28A0092B-C50C-407E-A947-70E740481C1C}">
                <a14:useLocalDpi xmlns:a14="http://schemas.microsoft.com/office/drawing/2010/main" val="0"/>
              </a:ext>
            </a:extLst>
          </a:blip>
          <a:srcRect t="30647" r="71389" b="42089"/>
          <a:stretch>
            <a:fillRect/>
          </a:stretch>
        </p:blipFill>
        <p:spPr>
          <a:xfrm>
            <a:off x="0" y="473204"/>
            <a:ext cx="2251881" cy="3219120"/>
          </a:xfrm>
          <a:prstGeom prst="rect">
            <a:avLst/>
          </a:prstGeom>
        </p:spPr>
      </p:pic>
      <p:sp>
        <p:nvSpPr>
          <p:cNvPr id="10" name="矩形 9"/>
          <p:cNvSpPr/>
          <p:nvPr userDrawn="1"/>
        </p:nvSpPr>
        <p:spPr>
          <a:xfrm>
            <a:off x="313055" y="365125"/>
            <a:ext cx="11566525" cy="6127750"/>
          </a:xfrm>
          <a:prstGeom prst="rect">
            <a:avLst/>
          </a:prstGeom>
          <a:noFill/>
          <a:ln w="28575" cmpd="sng">
            <a:solidFill>
              <a:schemeClr val="accent6">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1" name="矩形 10"/>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17" name="矩形 16"/>
          <p:cNvSpPr/>
          <p:nvPr userDrawn="1"/>
        </p:nvSpPr>
        <p:spPr>
          <a:xfrm>
            <a:off x="0" y="0"/>
            <a:ext cx="12191999" cy="5724525"/>
          </a:xfrm>
          <a:prstGeom prst="rect">
            <a:avLst/>
          </a:prstGeom>
          <a:solidFill>
            <a:schemeClr val="accent5">
              <a:lumMod val="40000"/>
              <a:lumOff val="6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8" name="矩形 7"/>
          <p:cNvSpPr/>
          <p:nvPr userDrawn="1"/>
        </p:nvSpPr>
        <p:spPr>
          <a:xfrm>
            <a:off x="0" y="5724525"/>
            <a:ext cx="12191999" cy="1133475"/>
          </a:xfrm>
          <a:prstGeom prst="rect">
            <a:avLst/>
          </a:prstGeom>
          <a:solidFill>
            <a:srgbClr val="53A6AB">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9" name="文本框 8"/>
          <p:cNvSpPr txBox="1"/>
          <p:nvPr userDrawn="1"/>
        </p:nvSpPr>
        <p:spPr>
          <a:xfrm rot="16200000">
            <a:off x="-1372837" y="4149655"/>
            <a:ext cx="3783330" cy="337185"/>
          </a:xfrm>
          <a:prstGeom prst="rect">
            <a:avLst/>
          </a:prstGeom>
          <a:noFill/>
        </p:spPr>
        <p:txBody>
          <a:bodyPr wrap="none" rtlCol="0">
            <a:spAutoFit/>
          </a:bodyPr>
          <a:lstStyle/>
          <a:p>
            <a:r>
              <a:rPr lang="en-US" altLang="zh-CN" sz="1600" b="1" dirty="0">
                <a:solidFill>
                  <a:schemeClr val="bg1"/>
                </a:solidFill>
                <a:latin typeface="黑体" panose="02010609060101010101" charset="-122"/>
                <a:ea typeface="黑体" panose="02010609060101010101" charset="-122"/>
                <a:cs typeface="黑体" panose="02010609060101010101" charset="-122"/>
              </a:rPr>
              <a:t>&lt;&lt;&lt;&lt;&lt;&lt;&lt;&lt;&lt;&lt;&lt;&lt;&lt;&lt;&lt;&lt;&lt;&lt;&lt;&lt;&lt;&lt;&lt;&lt;&lt;&lt;&lt;&lt;&lt;&lt;&lt;&lt;&lt;&lt;&lt;</a:t>
            </a:r>
            <a:endParaRPr lang="en-US" altLang="zh-CN" sz="1600" b="1" dirty="0">
              <a:solidFill>
                <a:schemeClr val="bg1"/>
              </a:solidFill>
              <a:latin typeface="黑体" panose="02010609060101010101" charset="-122"/>
              <a:ea typeface="黑体" panose="02010609060101010101" charset="-122"/>
              <a:cs typeface="黑体" panose="02010609060101010101" charset="-122"/>
            </a:endParaRPr>
          </a:p>
        </p:txBody>
      </p:sp>
      <p:sp>
        <p:nvSpPr>
          <p:cNvPr id="22" name="文本框 21"/>
          <p:cNvSpPr txBox="1"/>
          <p:nvPr userDrawn="1"/>
        </p:nvSpPr>
        <p:spPr>
          <a:xfrm>
            <a:off x="328226" y="71101"/>
            <a:ext cx="3783330" cy="337185"/>
          </a:xfrm>
          <a:prstGeom prst="rect">
            <a:avLst/>
          </a:prstGeom>
          <a:noFill/>
        </p:spPr>
        <p:txBody>
          <a:bodyPr wrap="none" rtlCol="0">
            <a:spAutoFit/>
          </a:bodyPr>
          <a:lstStyle/>
          <a:p>
            <a:r>
              <a:rPr lang="en-US" altLang="zh-CN" sz="1600" b="1" dirty="0">
                <a:solidFill>
                  <a:schemeClr val="bg1"/>
                </a:solidFill>
                <a:latin typeface="黑体" panose="02010609060101010101" charset="-122"/>
                <a:ea typeface="黑体" panose="02010609060101010101" charset="-122"/>
                <a:cs typeface="黑体" panose="02010609060101010101" charset="-122"/>
              </a:rPr>
              <a:t>&lt;&lt;&lt;&lt;&lt;&lt;&lt;&lt;&lt;&lt;&lt;&lt;&lt;&lt;&lt;&lt;&lt;&lt;&lt;&lt;&lt;&lt;&lt;&lt;&lt;&lt;&lt;&lt;&lt;&lt;&lt;&lt;&lt;&lt;&lt;</a:t>
            </a:r>
            <a:endParaRPr lang="en-US" altLang="zh-CN" sz="1600" b="1" dirty="0">
              <a:solidFill>
                <a:schemeClr val="bg1"/>
              </a:solidFill>
              <a:latin typeface="黑体" panose="02010609060101010101" charset="-122"/>
              <a:ea typeface="黑体" panose="02010609060101010101" charset="-122"/>
              <a:cs typeface="黑体" panose="02010609060101010101" charset="-122"/>
            </a:endParaRPr>
          </a:p>
        </p:txBody>
      </p:sp>
      <p:cxnSp>
        <p:nvCxnSpPr>
          <p:cNvPr id="13" name="直接连接符 12"/>
          <p:cNvCxnSpPr>
            <a:stCxn id="22" idx="3"/>
          </p:cNvCxnSpPr>
          <p:nvPr userDrawn="1"/>
        </p:nvCxnSpPr>
        <p:spPr>
          <a:xfrm>
            <a:off x="4111353" y="240081"/>
            <a:ext cx="56155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userDrawn="1"/>
        </p:nvCxnSpPr>
        <p:spPr>
          <a:xfrm flipV="1">
            <a:off x="619135" y="6597702"/>
            <a:ext cx="11344264"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userDrawn="1"/>
        </p:nvCxnSpPr>
        <p:spPr>
          <a:xfrm>
            <a:off x="11963400" y="209600"/>
            <a:ext cx="0" cy="638810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矩形 28"/>
          <p:cNvSpPr/>
          <p:nvPr userDrawn="1"/>
        </p:nvSpPr>
        <p:spPr>
          <a:xfrm>
            <a:off x="256277" y="1911768"/>
            <a:ext cx="11618616" cy="36066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5">
              <a:solidFill>
                <a:schemeClr val="tx1">
                  <a:lumMod val="75000"/>
                  <a:lumOff val="25000"/>
                </a:schemeClr>
              </a:solidFill>
              <a:cs typeface="黑体" panose="02010609060101010101"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5" Type="http://schemas.openxmlformats.org/officeDocument/2006/relationships/theme" Target="../theme/theme2.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黑体" panose="02010609060101010101" charset="-122"/>
          <a:ea typeface="黑体" panose="02010609060101010101" charset="-122"/>
          <a:cs typeface="黑体" panose="02010609060101010101"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黑体" panose="02010609060101010101" charset="-122"/>
          <a:ea typeface="黑体" panose="02010609060101010101" charset="-122"/>
          <a:cs typeface="黑体" panose="02010609060101010101"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黑体" panose="02010609060101010101" charset="-122"/>
          <a:ea typeface="黑体" panose="02010609060101010101" charset="-122"/>
          <a:cs typeface="黑体" panose="02010609060101010101"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黑体" panose="02010609060101010101" charset="-122"/>
          <a:ea typeface="黑体" panose="02010609060101010101" charset="-122"/>
          <a:cs typeface="黑体" panose="02010609060101010101"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2F2A2A96-E392-4BD4-96F4-45C159C7CA26}"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6E02081A-7E68-44F2-A99E-F075D941C59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Lst>
  <p:txStyles>
    <p:titleStyle>
      <a:lvl1pPr algn="l" defTabSz="914400" rtl="0" eaLnBrk="1" latinLnBrk="0" hangingPunct="1">
        <a:lnSpc>
          <a:spcPct val="90000"/>
        </a:lnSpc>
        <a:spcBef>
          <a:spcPct val="0"/>
        </a:spcBef>
        <a:buNone/>
        <a:defRPr sz="4400" kern="1200">
          <a:solidFill>
            <a:schemeClr val="tx1"/>
          </a:solidFill>
          <a:latin typeface="黑体" panose="02010609060101010101" charset="-122"/>
          <a:ea typeface="黑体" panose="02010609060101010101" charset="-122"/>
          <a:cs typeface="黑体" panose="02010609060101010101"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黑体" panose="02010609060101010101" charset="-122"/>
          <a:ea typeface="黑体" panose="02010609060101010101" charset="-122"/>
          <a:cs typeface="黑体" panose="02010609060101010101"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黑体" panose="02010609060101010101" charset="-122"/>
          <a:ea typeface="黑体" panose="02010609060101010101" charset="-122"/>
          <a:cs typeface="黑体" panose="02010609060101010101"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黑体" panose="02010609060101010101" charset="-122"/>
          <a:ea typeface="黑体" panose="02010609060101010101" charset="-122"/>
          <a:cs typeface="黑体" panose="02010609060101010101"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2.xml"/></Relationships>
</file>

<file path=ppt/slides/_rels/slide11.xml.rels><?xml version="1.0" encoding="UTF-8" standalone="yes"?>
<Relationships xmlns="http://schemas.openxmlformats.org/package/2006/relationships"><Relationship Id="rId9" Type="http://schemas.openxmlformats.org/officeDocument/2006/relationships/tags" Target="../tags/tag21.xml"/><Relationship Id="rId8" Type="http://schemas.openxmlformats.org/officeDocument/2006/relationships/tags" Target="../tags/tag20.xml"/><Relationship Id="rId7" Type="http://schemas.openxmlformats.org/officeDocument/2006/relationships/tags" Target="../tags/tag19.xml"/><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6" Type="http://schemas.openxmlformats.org/officeDocument/2006/relationships/slideLayout" Target="../slideLayouts/slideLayout15.xml"/><Relationship Id="rId15" Type="http://schemas.openxmlformats.org/officeDocument/2006/relationships/tags" Target="../tags/tag26.xml"/><Relationship Id="rId14" Type="http://schemas.openxmlformats.org/officeDocument/2006/relationships/tags" Target="../tags/tag25.xml"/><Relationship Id="rId13" Type="http://schemas.openxmlformats.org/officeDocument/2006/relationships/image" Target="../media/image11.png"/><Relationship Id="rId12" Type="http://schemas.openxmlformats.org/officeDocument/2006/relationships/tags" Target="../tags/tag24.xml"/><Relationship Id="rId11" Type="http://schemas.openxmlformats.org/officeDocument/2006/relationships/tags" Target="../tags/tag23.xml"/><Relationship Id="rId10" Type="http://schemas.openxmlformats.org/officeDocument/2006/relationships/tags" Target="../tags/tag22.xml"/><Relationship Id="rId1" Type="http://schemas.openxmlformats.org/officeDocument/2006/relationships/tags" Target="../tags/tag1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13.xml.rels><?xml version="1.0" encoding="UTF-8" standalone="yes"?>
<Relationships xmlns="http://schemas.openxmlformats.org/package/2006/relationships"><Relationship Id="rId9" Type="http://schemas.openxmlformats.org/officeDocument/2006/relationships/tags" Target="../tags/tag35.xml"/><Relationship Id="rId8" Type="http://schemas.openxmlformats.org/officeDocument/2006/relationships/tags" Target="../tags/tag34.xml"/><Relationship Id="rId7" Type="http://schemas.openxmlformats.org/officeDocument/2006/relationships/tags" Target="../tags/tag33.xml"/><Relationship Id="rId6" Type="http://schemas.openxmlformats.org/officeDocument/2006/relationships/tags" Target="../tags/tag32.xml"/><Relationship Id="rId5" Type="http://schemas.openxmlformats.org/officeDocument/2006/relationships/tags" Target="../tags/tag31.xml"/><Relationship Id="rId43" Type="http://schemas.openxmlformats.org/officeDocument/2006/relationships/slideLayout" Target="../slideLayouts/slideLayout15.xml"/><Relationship Id="rId42" Type="http://schemas.openxmlformats.org/officeDocument/2006/relationships/tags" Target="../tags/tag68.xml"/><Relationship Id="rId41" Type="http://schemas.openxmlformats.org/officeDocument/2006/relationships/tags" Target="../tags/tag67.xml"/><Relationship Id="rId40" Type="http://schemas.openxmlformats.org/officeDocument/2006/relationships/tags" Target="../tags/tag66.xml"/><Relationship Id="rId4" Type="http://schemas.openxmlformats.org/officeDocument/2006/relationships/tags" Target="../tags/tag30.xml"/><Relationship Id="rId39" Type="http://schemas.openxmlformats.org/officeDocument/2006/relationships/tags" Target="../tags/tag65.xml"/><Relationship Id="rId38" Type="http://schemas.openxmlformats.org/officeDocument/2006/relationships/tags" Target="../tags/tag64.xml"/><Relationship Id="rId37" Type="http://schemas.openxmlformats.org/officeDocument/2006/relationships/tags" Target="../tags/tag63.xml"/><Relationship Id="rId36" Type="http://schemas.openxmlformats.org/officeDocument/2006/relationships/tags" Target="../tags/tag62.xml"/><Relationship Id="rId35" Type="http://schemas.openxmlformats.org/officeDocument/2006/relationships/tags" Target="../tags/tag61.xml"/><Relationship Id="rId34" Type="http://schemas.openxmlformats.org/officeDocument/2006/relationships/tags" Target="../tags/tag60.xml"/><Relationship Id="rId33" Type="http://schemas.openxmlformats.org/officeDocument/2006/relationships/tags" Target="../tags/tag59.xml"/><Relationship Id="rId32" Type="http://schemas.openxmlformats.org/officeDocument/2006/relationships/tags" Target="../tags/tag58.xml"/><Relationship Id="rId31" Type="http://schemas.openxmlformats.org/officeDocument/2006/relationships/tags" Target="../tags/tag57.xml"/><Relationship Id="rId30" Type="http://schemas.openxmlformats.org/officeDocument/2006/relationships/tags" Target="../tags/tag56.xml"/><Relationship Id="rId3" Type="http://schemas.openxmlformats.org/officeDocument/2006/relationships/tags" Target="../tags/tag29.xml"/><Relationship Id="rId29" Type="http://schemas.openxmlformats.org/officeDocument/2006/relationships/tags" Target="../tags/tag55.xml"/><Relationship Id="rId28" Type="http://schemas.openxmlformats.org/officeDocument/2006/relationships/tags" Target="../tags/tag54.xml"/><Relationship Id="rId27" Type="http://schemas.openxmlformats.org/officeDocument/2006/relationships/tags" Target="../tags/tag53.xml"/><Relationship Id="rId26" Type="http://schemas.openxmlformats.org/officeDocument/2006/relationships/tags" Target="../tags/tag52.xml"/><Relationship Id="rId25" Type="http://schemas.openxmlformats.org/officeDocument/2006/relationships/tags" Target="../tags/tag51.xml"/><Relationship Id="rId24" Type="http://schemas.openxmlformats.org/officeDocument/2006/relationships/tags" Target="../tags/tag50.xml"/><Relationship Id="rId23" Type="http://schemas.openxmlformats.org/officeDocument/2006/relationships/tags" Target="../tags/tag49.xml"/><Relationship Id="rId22" Type="http://schemas.openxmlformats.org/officeDocument/2006/relationships/tags" Target="../tags/tag48.xml"/><Relationship Id="rId21" Type="http://schemas.openxmlformats.org/officeDocument/2006/relationships/tags" Target="../tags/tag47.xml"/><Relationship Id="rId20" Type="http://schemas.openxmlformats.org/officeDocument/2006/relationships/tags" Target="../tags/tag46.xml"/><Relationship Id="rId2" Type="http://schemas.openxmlformats.org/officeDocument/2006/relationships/tags" Target="../tags/tag28.xml"/><Relationship Id="rId19" Type="http://schemas.openxmlformats.org/officeDocument/2006/relationships/tags" Target="../tags/tag45.xml"/><Relationship Id="rId18" Type="http://schemas.openxmlformats.org/officeDocument/2006/relationships/tags" Target="../tags/tag44.xml"/><Relationship Id="rId17" Type="http://schemas.openxmlformats.org/officeDocument/2006/relationships/tags" Target="../tags/tag43.xml"/><Relationship Id="rId16" Type="http://schemas.openxmlformats.org/officeDocument/2006/relationships/tags" Target="../tags/tag42.xml"/><Relationship Id="rId15" Type="http://schemas.openxmlformats.org/officeDocument/2006/relationships/tags" Target="../tags/tag41.xml"/><Relationship Id="rId14" Type="http://schemas.openxmlformats.org/officeDocument/2006/relationships/tags" Target="../tags/tag40.xml"/><Relationship Id="rId13" Type="http://schemas.openxmlformats.org/officeDocument/2006/relationships/tags" Target="../tags/tag39.xml"/><Relationship Id="rId12" Type="http://schemas.openxmlformats.org/officeDocument/2006/relationships/tags" Target="../tags/tag38.xml"/><Relationship Id="rId11" Type="http://schemas.openxmlformats.org/officeDocument/2006/relationships/tags" Target="../tags/tag37.xml"/><Relationship Id="rId10" Type="http://schemas.openxmlformats.org/officeDocument/2006/relationships/tags" Target="../tags/tag36.xml"/><Relationship Id="rId1" Type="http://schemas.openxmlformats.org/officeDocument/2006/relationships/tags" Target="../tags/tag27.xml"/></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tags" Target="../tags/tag69.xml"/></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76.xml"/><Relationship Id="rId3" Type="http://schemas.openxmlformats.org/officeDocument/2006/relationships/tags" Target="../tags/tag75.xml"/><Relationship Id="rId2" Type="http://schemas.openxmlformats.org/officeDocument/2006/relationships/tags" Target="../tags/tag74.xml"/><Relationship Id="rId1" Type="http://schemas.openxmlformats.org/officeDocument/2006/relationships/tags" Target="../tags/tag73.xml"/></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80.xml"/><Relationship Id="rId3" Type="http://schemas.openxmlformats.org/officeDocument/2006/relationships/tags" Target="../tags/tag79.xml"/><Relationship Id="rId2" Type="http://schemas.openxmlformats.org/officeDocument/2006/relationships/tags" Target="../tags/tag78.xml"/><Relationship Id="rId1" Type="http://schemas.openxmlformats.org/officeDocument/2006/relationships/tags" Target="../tags/tag77.xml"/></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tags" Target="../tags/tag81.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85.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86.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9.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87.xml"/></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tags" Target="../tags/tag88.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95.xml"/><Relationship Id="rId3" Type="http://schemas.openxmlformats.org/officeDocument/2006/relationships/tags" Target="../tags/tag94.xml"/><Relationship Id="rId2" Type="http://schemas.openxmlformats.org/officeDocument/2006/relationships/tags" Target="../tags/tag93.xml"/><Relationship Id="rId1" Type="http://schemas.openxmlformats.org/officeDocument/2006/relationships/tags" Target="../tags/tag92.xml"/></Relationships>
</file>

<file path=ppt/slides/_rels/slide25.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99.xml"/><Relationship Id="rId3" Type="http://schemas.openxmlformats.org/officeDocument/2006/relationships/tags" Target="../tags/tag98.xml"/><Relationship Id="rId2" Type="http://schemas.openxmlformats.org/officeDocument/2006/relationships/tags" Target="../tags/tag97.xml"/><Relationship Id="rId1" Type="http://schemas.openxmlformats.org/officeDocument/2006/relationships/tags" Target="../tags/tag96.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00.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01.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0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106.xml"/><Relationship Id="rId3" Type="http://schemas.openxmlformats.org/officeDocument/2006/relationships/tags" Target="../tags/tag105.xml"/><Relationship Id="rId2" Type="http://schemas.openxmlformats.org/officeDocument/2006/relationships/tags" Target="../tags/tag104.xml"/><Relationship Id="rId1" Type="http://schemas.openxmlformats.org/officeDocument/2006/relationships/tags" Target="../tags/tag103.xml"/></Relationships>
</file>

<file path=ppt/slides/_rels/slide31.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110.xml"/><Relationship Id="rId3" Type="http://schemas.openxmlformats.org/officeDocument/2006/relationships/tags" Target="../tags/tag109.xml"/><Relationship Id="rId2" Type="http://schemas.openxmlformats.org/officeDocument/2006/relationships/tags" Target="../tags/tag108.xml"/><Relationship Id="rId1" Type="http://schemas.openxmlformats.org/officeDocument/2006/relationships/tags" Target="../tags/tag107.xml"/></Relationships>
</file>

<file path=ppt/slides/_rels/slide32.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114.xml"/><Relationship Id="rId3" Type="http://schemas.openxmlformats.org/officeDocument/2006/relationships/tags" Target="../tags/tag113.xml"/><Relationship Id="rId2" Type="http://schemas.openxmlformats.org/officeDocument/2006/relationships/tags" Target="../tags/tag112.xml"/><Relationship Id="rId1" Type="http://schemas.openxmlformats.org/officeDocument/2006/relationships/tags" Target="../tags/tag111.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15.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16.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17.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18.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38.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122.xml"/><Relationship Id="rId3" Type="http://schemas.openxmlformats.org/officeDocument/2006/relationships/tags" Target="../tags/tag121.xml"/><Relationship Id="rId2" Type="http://schemas.openxmlformats.org/officeDocument/2006/relationships/tags" Target="../tags/tag120.xml"/><Relationship Id="rId1" Type="http://schemas.openxmlformats.org/officeDocument/2006/relationships/tags" Target="../tags/tag119.xml"/></Relationships>
</file>

<file path=ppt/slides/_rels/slide39.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126.xml"/><Relationship Id="rId3" Type="http://schemas.openxmlformats.org/officeDocument/2006/relationships/tags" Target="../tags/tag125.xml"/><Relationship Id="rId2" Type="http://schemas.openxmlformats.org/officeDocument/2006/relationships/tags" Target="../tags/tag124.xml"/><Relationship Id="rId1" Type="http://schemas.openxmlformats.org/officeDocument/2006/relationships/tags" Target="../tags/tag12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4.xml"/></Relationships>
</file>

<file path=ppt/slides/_rels/slide40.xml.rels><?xml version="1.0" encoding="UTF-8" standalone="yes"?>
<Relationships xmlns="http://schemas.openxmlformats.org/package/2006/relationships"><Relationship Id="rId9" Type="http://schemas.openxmlformats.org/officeDocument/2006/relationships/tags" Target="../tags/tag135.xml"/><Relationship Id="rId8" Type="http://schemas.openxmlformats.org/officeDocument/2006/relationships/tags" Target="../tags/tag134.xml"/><Relationship Id="rId7" Type="http://schemas.openxmlformats.org/officeDocument/2006/relationships/tags" Target="../tags/tag133.xml"/><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 Id="rId3" Type="http://schemas.openxmlformats.org/officeDocument/2006/relationships/tags" Target="../tags/tag129.xml"/><Relationship Id="rId2" Type="http://schemas.openxmlformats.org/officeDocument/2006/relationships/tags" Target="../tags/tag128.xml"/><Relationship Id="rId18" Type="http://schemas.openxmlformats.org/officeDocument/2006/relationships/slideLayout" Target="../slideLayouts/slideLayout15.xml"/><Relationship Id="rId17" Type="http://schemas.openxmlformats.org/officeDocument/2006/relationships/tags" Target="../tags/tag143.xml"/><Relationship Id="rId16" Type="http://schemas.openxmlformats.org/officeDocument/2006/relationships/tags" Target="../tags/tag142.xml"/><Relationship Id="rId15" Type="http://schemas.openxmlformats.org/officeDocument/2006/relationships/tags" Target="../tags/tag141.xml"/><Relationship Id="rId14" Type="http://schemas.openxmlformats.org/officeDocument/2006/relationships/tags" Target="../tags/tag140.xml"/><Relationship Id="rId13" Type="http://schemas.openxmlformats.org/officeDocument/2006/relationships/tags" Target="../tags/tag139.xml"/><Relationship Id="rId12" Type="http://schemas.openxmlformats.org/officeDocument/2006/relationships/tags" Target="../tags/tag138.xml"/><Relationship Id="rId11" Type="http://schemas.openxmlformats.org/officeDocument/2006/relationships/tags" Target="../tags/tag137.xml"/><Relationship Id="rId10" Type="http://schemas.openxmlformats.org/officeDocument/2006/relationships/tags" Target="../tags/tag136.xml"/><Relationship Id="rId1" Type="http://schemas.openxmlformats.org/officeDocument/2006/relationships/tags" Target="../tags/tag127.xml"/></Relationships>
</file>

<file path=ppt/slides/_rels/slide41.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147.xml"/><Relationship Id="rId3" Type="http://schemas.openxmlformats.org/officeDocument/2006/relationships/tags" Target="../tags/tag146.xml"/><Relationship Id="rId2" Type="http://schemas.openxmlformats.org/officeDocument/2006/relationships/tags" Target="../tags/tag145.xml"/><Relationship Id="rId1" Type="http://schemas.openxmlformats.org/officeDocument/2006/relationships/tags" Target="../tags/tag144.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48.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49.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50.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51.xml"/></Relationships>
</file>

<file path=ppt/slides/_rels/slide46.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 Type="http://schemas.openxmlformats.org/officeDocument/2006/relationships/tags" Target="../tags/tag152.xml"/></Relationships>
</file>

<file path=ppt/slides/_rels/slide47.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159.xml"/><Relationship Id="rId3" Type="http://schemas.openxmlformats.org/officeDocument/2006/relationships/tags" Target="../tags/tag158.xml"/><Relationship Id="rId2" Type="http://schemas.openxmlformats.org/officeDocument/2006/relationships/tags" Target="../tags/tag157.xml"/><Relationship Id="rId1" Type="http://schemas.openxmlformats.org/officeDocument/2006/relationships/tags" Target="../tags/tag156.xml"/></Relationships>
</file>

<file path=ppt/slides/_rels/slide48.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163.xml"/><Relationship Id="rId3" Type="http://schemas.openxmlformats.org/officeDocument/2006/relationships/tags" Target="../tags/tag162.xml"/><Relationship Id="rId2" Type="http://schemas.openxmlformats.org/officeDocument/2006/relationships/tags" Target="../tags/tag161.xml"/><Relationship Id="rId1" Type="http://schemas.openxmlformats.org/officeDocument/2006/relationships/tags" Target="../tags/tag160.xml"/></Relationships>
</file>

<file path=ppt/slides/_rels/slide49.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167.xml"/><Relationship Id="rId3" Type="http://schemas.openxmlformats.org/officeDocument/2006/relationships/tags" Target="../tags/tag166.xml"/><Relationship Id="rId2" Type="http://schemas.openxmlformats.org/officeDocument/2006/relationships/tags" Target="../tags/tag165.xml"/><Relationship Id="rId1" Type="http://schemas.openxmlformats.org/officeDocument/2006/relationships/tags" Target="../tags/tag16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6.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7.xml"/></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9" name="文本框 8"/>
          <p:cNvSpPr txBox="1"/>
          <p:nvPr/>
        </p:nvSpPr>
        <p:spPr>
          <a:xfrm>
            <a:off x="2162175" y="1555750"/>
            <a:ext cx="6278880" cy="1753235"/>
          </a:xfrm>
          <a:prstGeom prst="rect">
            <a:avLst/>
          </a:prstGeom>
          <a:noFill/>
        </p:spPr>
        <p:txBody>
          <a:bodyPr wrap="square" rtlCol="0">
            <a:spAutoFit/>
          </a:bodyPr>
          <a:lstStyle/>
          <a:p>
            <a:pPr algn="ctr">
              <a:lnSpc>
                <a:spcPct val="150000"/>
              </a:lnSpc>
            </a:pPr>
            <a:r>
              <a:rPr lang="zh-CN" altLang="en-US" sz="72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卫生</a:t>
            </a:r>
            <a:r>
              <a:rPr lang="zh-CN" altLang="en-US" sz="72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法律法规</a:t>
            </a:r>
            <a:r>
              <a:rPr lang="zh-CN" altLang="en-US" sz="40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 </a:t>
            </a:r>
            <a:endParaRPr lang="zh-CN" altLang="en-US" sz="4000" b="1" dirty="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endParaRPr>
          </a:p>
        </p:txBody>
      </p:sp>
      <p:grpSp>
        <p:nvGrpSpPr>
          <p:cNvPr id="18" name="组合 17"/>
          <p:cNvGrpSpPr/>
          <p:nvPr/>
        </p:nvGrpSpPr>
        <p:grpSpPr>
          <a:xfrm>
            <a:off x="3898265" y="3695164"/>
            <a:ext cx="2689860" cy="566420"/>
            <a:chOff x="8046" y="6890"/>
            <a:chExt cx="3107" cy="892"/>
          </a:xfrm>
        </p:grpSpPr>
        <p:sp>
          <p:nvSpPr>
            <p:cNvPr id="4" name="圆角矩形 3"/>
            <p:cNvSpPr/>
            <p:nvPr/>
          </p:nvSpPr>
          <p:spPr>
            <a:xfrm>
              <a:off x="8046" y="6890"/>
              <a:ext cx="3107" cy="892"/>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7" name="文本框 16"/>
            <p:cNvSpPr txBox="1"/>
            <p:nvPr/>
          </p:nvSpPr>
          <p:spPr>
            <a:xfrm>
              <a:off x="8124" y="7004"/>
              <a:ext cx="2951" cy="725"/>
            </a:xfrm>
            <a:prstGeom prst="rect">
              <a:avLst/>
            </a:prstGeom>
            <a:noFill/>
          </p:spPr>
          <p:txBody>
            <a:bodyPr wrap="square" rtlCol="0">
              <a:spAutoFit/>
            </a:bodyPr>
            <a:lstStyle/>
            <a:p>
              <a:pPr algn="ctr"/>
              <a:r>
                <a:rPr lang="zh-CN" altLang="en-US" sz="2400">
                  <a:solidFill>
                    <a:schemeClr val="bg1"/>
                  </a:solidFill>
                  <a:latin typeface="黑体" panose="02010609060101010101" charset="-122"/>
                  <a:ea typeface="黑体" panose="02010609060101010101" charset="-122"/>
                  <a:cs typeface="黑体" panose="02010609060101010101" charset="-122"/>
                </a:rPr>
                <a:t>北京出版社</a:t>
              </a:r>
              <a:endParaRPr lang="zh-CN" altLang="en-US" sz="2400">
                <a:solidFill>
                  <a:schemeClr val="bg1"/>
                </a:solidFill>
                <a:latin typeface="黑体" panose="02010609060101010101" charset="-122"/>
                <a:ea typeface="黑体" panose="02010609060101010101" charset="-122"/>
                <a:cs typeface="黑体" panose="02010609060101010101"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2274570"/>
            <a:ext cx="8014335" cy="268351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539490" y="2552065"/>
            <a:ext cx="7465060" cy="1753235"/>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传染病防治法》第十二条规定：“在中华人民共和国领域内的一切单位和个人，必须接受疾病预防控制机构、医疗机构有关传染病的调查、检验、采集样本、隔离治疗等预防、控制情况。疾病预防控制机构、医疗机构不得泄露涉及个人隐私的有关信息、资料。”</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540194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四、传染病防治法的适用范围</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82950" name="组合 1"/>
          <p:cNvGrpSpPr/>
          <p:nvPr/>
        </p:nvGrpSpPr>
        <p:grpSpPr>
          <a:xfrm>
            <a:off x="1423988" y="2024063"/>
            <a:ext cx="8810334" cy="2915602"/>
            <a:chOff x="1465" y="3644"/>
            <a:chExt cx="13875" cy="4591"/>
          </a:xfrm>
        </p:grpSpPr>
        <p:grpSp>
          <p:nvGrpSpPr>
            <p:cNvPr id="82951" name="组合 115"/>
            <p:cNvGrpSpPr/>
            <p:nvPr/>
          </p:nvGrpSpPr>
          <p:grpSpPr>
            <a:xfrm>
              <a:off x="1465" y="3644"/>
              <a:ext cx="4337" cy="1107"/>
              <a:chOff x="1466" y="3646"/>
              <a:chExt cx="4336" cy="1106"/>
            </a:xfrm>
          </p:grpSpPr>
          <p:sp>
            <p:nvSpPr>
              <p:cNvPr id="103" name="圆角矩形 4"/>
              <p:cNvSpPr/>
              <p:nvPr>
                <p:custDataLst>
                  <p:tags r:id="rId1"/>
                </p:custDataLst>
              </p:nvPr>
            </p:nvSpPr>
            <p:spPr>
              <a:xfrm>
                <a:off x="1466" y="3646"/>
                <a:ext cx="2949" cy="1106"/>
              </a:xfrm>
              <a:prstGeom prst="roundRect">
                <a:avLst/>
              </a:prstGeom>
              <a:solidFill>
                <a:schemeClr val="accent2">
                  <a:lumMod val="50000"/>
                </a:schemeClr>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a:bodyPr>
              <a:p>
                <a:pPr marL="0" lvl="0" indent="0" algn="ctr" fontAlgn="base">
                  <a:lnSpc>
                    <a:spcPct val="100000"/>
                  </a:lnSpc>
                  <a:spcBef>
                    <a:spcPts val="0"/>
                  </a:spcBef>
                  <a:spcAft>
                    <a:spcPts val="0"/>
                  </a:spcAft>
                  <a:buSzPct val="100000"/>
                  <a:defRPr/>
                </a:pPr>
                <a:r>
                  <a:rPr sz="1400" b="1" strike="noStrike" kern="0" spc="100" noProof="1" dirty="0">
                    <a:solidFill>
                      <a:srgbClr val="FFFFFF"/>
                    </a:solidFill>
                    <a:uLnTx/>
                    <a:uFillTx/>
                    <a:latin typeface="微软雅黑" panose="020B0503020204020204" charset="-122"/>
                    <a:ea typeface="微软雅黑" panose="020B0503020204020204" charset="-122"/>
                    <a:cs typeface="微软雅黑" panose="020B0503020204020204" charset="-122"/>
                    <a:sym typeface="Arial" panose="020B0604020202020204" pitchFamily="34" charset="0"/>
                  </a:rPr>
                  <a:t>（一）各级政府</a:t>
                </a:r>
                <a:endParaRPr sz="1400" b="1" strike="noStrike" kern="0" spc="100" noProof="1" dirty="0">
                  <a:solidFill>
                    <a:srgbClr val="FFFFFF"/>
                  </a:solidFill>
                  <a:uLnTx/>
                  <a:uFillTx/>
                  <a:latin typeface="微软雅黑" panose="020B0503020204020204" charset="-122"/>
                  <a:ea typeface="微软雅黑" panose="020B0503020204020204" charset="-122"/>
                  <a:cs typeface="微软雅黑" panose="020B0503020204020204" charset="-122"/>
                  <a:sym typeface="Arial" panose="020B0604020202020204" pitchFamily="34" charset="0"/>
                </a:endParaRPr>
              </a:p>
              <a:p>
                <a:pPr marL="0" lvl="0" indent="0" algn="ctr" fontAlgn="base">
                  <a:lnSpc>
                    <a:spcPct val="100000"/>
                  </a:lnSpc>
                  <a:spcBef>
                    <a:spcPts val="0"/>
                  </a:spcBef>
                  <a:spcAft>
                    <a:spcPts val="0"/>
                  </a:spcAft>
                  <a:buSzPct val="100000"/>
                  <a:defRPr/>
                </a:pPr>
                <a:r>
                  <a:rPr sz="1400" b="1" strike="noStrike" kern="0" spc="100" noProof="1" dirty="0">
                    <a:solidFill>
                      <a:srgbClr val="FFFFFF"/>
                    </a:solidFill>
                    <a:uLnTx/>
                    <a:uFillTx/>
                    <a:latin typeface="微软雅黑" panose="020B0503020204020204" charset="-122"/>
                    <a:ea typeface="微软雅黑" panose="020B0503020204020204" charset="-122"/>
                    <a:cs typeface="微软雅黑" panose="020B0503020204020204" charset="-122"/>
                    <a:sym typeface="Arial" panose="020B0604020202020204" pitchFamily="34" charset="0"/>
                  </a:rPr>
                  <a:t>职责</a:t>
                </a:r>
                <a:endParaRPr sz="1400" b="1" strike="noStrike" kern="0" spc="100" noProof="1" dirty="0">
                  <a:solidFill>
                    <a:srgbClr val="FFFFFF"/>
                  </a:solidFill>
                  <a:uLnTx/>
                  <a:uFillTx/>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110" name="右箭头 13"/>
              <p:cNvSpPr/>
              <p:nvPr>
                <p:custDataLst>
                  <p:tags r:id="rId2"/>
                </p:custDataLst>
              </p:nvPr>
            </p:nvSpPr>
            <p:spPr>
              <a:xfrm>
                <a:off x="4726" y="3856"/>
                <a:ext cx="1076" cy="685"/>
              </a:xfrm>
              <a:prstGeom prst="rightArrow">
                <a:avLst/>
              </a:prstGeom>
              <a:solidFill>
                <a:srgbClr val="FFFFFF">
                  <a:lumMod val="85000"/>
                </a:srgbClr>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fontScale="45000" lnSpcReduction="20000"/>
              </a:bodyPr>
              <a:p>
                <a:pPr marL="0" marR="0" lvl="0" indent="0" algn="ctr" defTabSz="914400" eaLnBrk="1" fontAlgn="base"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lumMod val="50000"/>
                    </a:srgbClr>
                  </a:solidFill>
                  <a:effectLst/>
                  <a:uLnTx/>
                  <a:uFillTx/>
                </a:endParaRPr>
              </a:p>
            </p:txBody>
          </p:sp>
        </p:grpSp>
        <p:grpSp>
          <p:nvGrpSpPr>
            <p:cNvPr id="82954" name="组合 116"/>
            <p:cNvGrpSpPr/>
            <p:nvPr/>
          </p:nvGrpSpPr>
          <p:grpSpPr>
            <a:xfrm>
              <a:off x="6112" y="3644"/>
              <a:ext cx="4335" cy="1107"/>
              <a:chOff x="6112" y="3646"/>
              <a:chExt cx="4336" cy="1106"/>
            </a:xfrm>
          </p:grpSpPr>
          <p:sp>
            <p:nvSpPr>
              <p:cNvPr id="104" name="圆角矩形 5"/>
              <p:cNvSpPr/>
              <p:nvPr>
                <p:custDataLst>
                  <p:tags r:id="rId3"/>
                </p:custDataLst>
              </p:nvPr>
            </p:nvSpPr>
            <p:spPr>
              <a:xfrm>
                <a:off x="6112" y="3646"/>
                <a:ext cx="2949" cy="1106"/>
              </a:xfrm>
              <a:prstGeom prst="roundRect">
                <a:avLst/>
              </a:prstGeom>
              <a:solidFill>
                <a:schemeClr val="accent1"/>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a:bodyPr>
              <a:p>
                <a:pPr lvl="0" algn="ctr" fontAlgn="base">
                  <a:defRPr/>
                </a:pPr>
                <a:r>
                  <a:rPr lang="en-US" altLang="zh-CN" sz="1400" b="1" strike="noStrike" kern="0" spc="100" noProof="1" dirty="0">
                    <a:solidFill>
                      <a:srgbClr val="FFFFFF"/>
                    </a:solidFill>
                    <a:uFillTx/>
                    <a:latin typeface="微软雅黑" panose="020B0503020204020204" charset="-122"/>
                    <a:ea typeface="微软雅黑" panose="020B0503020204020204" charset="-122"/>
                  </a:rPr>
                  <a:t>（二）卫生行政主管部门职责</a:t>
                </a:r>
                <a:endParaRPr lang="en-US" altLang="zh-CN" sz="1400" b="1" strike="noStrike" kern="0" spc="100" noProof="1" dirty="0">
                  <a:solidFill>
                    <a:srgbClr val="FFFFFF"/>
                  </a:solidFill>
                  <a:uFillTx/>
                  <a:latin typeface="微软雅黑" panose="020B0503020204020204" charset="-122"/>
                  <a:ea typeface="微软雅黑" panose="020B0503020204020204" charset="-122"/>
                </a:endParaRPr>
              </a:p>
            </p:txBody>
          </p:sp>
          <p:sp>
            <p:nvSpPr>
              <p:cNvPr id="111" name="右箭头 14"/>
              <p:cNvSpPr/>
              <p:nvPr>
                <p:custDataLst>
                  <p:tags r:id="rId4"/>
                </p:custDataLst>
              </p:nvPr>
            </p:nvSpPr>
            <p:spPr>
              <a:xfrm>
                <a:off x="9372" y="3856"/>
                <a:ext cx="1076" cy="685"/>
              </a:xfrm>
              <a:prstGeom prst="rightArrow">
                <a:avLst/>
              </a:prstGeom>
              <a:solidFill>
                <a:srgbClr val="FFFFFF">
                  <a:lumMod val="85000"/>
                </a:srgbClr>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fontScale="45000" lnSpcReduction="20000"/>
              </a:bodyPr>
              <a:p>
                <a:pPr marL="0" marR="0" lvl="0" indent="0" algn="ctr" defTabSz="914400" eaLnBrk="1" fontAlgn="base"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lumMod val="50000"/>
                    </a:srgbClr>
                  </a:solidFill>
                  <a:effectLst/>
                  <a:uLnTx/>
                  <a:uFillTx/>
                </a:endParaRPr>
              </a:p>
            </p:txBody>
          </p:sp>
        </p:grpSp>
        <p:grpSp>
          <p:nvGrpSpPr>
            <p:cNvPr id="82957" name="组合 129"/>
            <p:cNvGrpSpPr/>
            <p:nvPr/>
          </p:nvGrpSpPr>
          <p:grpSpPr>
            <a:xfrm>
              <a:off x="1470" y="7128"/>
              <a:ext cx="4332" cy="1107"/>
              <a:chOff x="1469" y="7016"/>
              <a:chExt cx="4333" cy="1106"/>
            </a:xfrm>
          </p:grpSpPr>
          <p:sp>
            <p:nvSpPr>
              <p:cNvPr id="109" name="圆角矩形 12"/>
              <p:cNvSpPr/>
              <p:nvPr>
                <p:custDataLst>
                  <p:tags r:id="rId5"/>
                </p:custDataLst>
              </p:nvPr>
            </p:nvSpPr>
            <p:spPr>
              <a:xfrm>
                <a:off x="1469" y="7016"/>
                <a:ext cx="2949" cy="1106"/>
              </a:xfrm>
              <a:prstGeom prst="roundRect">
                <a:avLst/>
              </a:prstGeom>
              <a:solidFill>
                <a:srgbClr val="00B0F0"/>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Autofit/>
              </a:bodyPr>
              <a:p>
                <a:pPr lvl="0" algn="ctr" fontAlgn="ctr">
                  <a:lnSpc>
                    <a:spcPct val="130000"/>
                  </a:lnSpc>
                  <a:spcBef>
                    <a:spcPts val="1000"/>
                  </a:spcBef>
                  <a:spcAft>
                    <a:spcPts val="0"/>
                  </a:spcAft>
                  <a:buSzPct val="100000"/>
                  <a:buFont typeface="Wingdings" panose="05000000000000000000" charset="0"/>
                </a:pPr>
                <a:r>
                  <a:rPr sz="1400" b="1" strike="noStrike" kern="0" spc="100" noProof="1">
                    <a:solidFill>
                      <a:srgbClr val="FFFFFF"/>
                    </a:solidFill>
                    <a:uLnTx/>
                    <a:uFillTx/>
                    <a:latin typeface="微软雅黑" panose="020B0503020204020204" charset="-122"/>
                    <a:ea typeface="微软雅黑" panose="020B0503020204020204" charset="-122"/>
                    <a:sym typeface="Arial" panose="020B0604020202020204" pitchFamily="34" charset="0"/>
                  </a:rPr>
                  <a:t>（六）单位和个人的职责、义务</a:t>
                </a:r>
                <a:endParaRPr sz="1400" b="1" strike="noStrike" kern="0" spc="100" noProof="1">
                  <a:solidFill>
                    <a:srgbClr val="FFFFFF"/>
                  </a:solidFill>
                  <a:uLnTx/>
                  <a:uFillTx/>
                  <a:latin typeface="微软雅黑" panose="020B0503020204020204" charset="-122"/>
                  <a:ea typeface="微软雅黑" panose="020B0503020204020204" charset="-122"/>
                  <a:sym typeface="Arial" panose="020B0604020202020204" pitchFamily="34" charset="0"/>
                </a:endParaRPr>
              </a:p>
            </p:txBody>
          </p:sp>
          <p:sp>
            <p:nvSpPr>
              <p:cNvPr id="112" name="右箭头 16"/>
              <p:cNvSpPr/>
              <p:nvPr>
                <p:custDataLst>
                  <p:tags r:id="rId6"/>
                </p:custDataLst>
              </p:nvPr>
            </p:nvSpPr>
            <p:spPr>
              <a:xfrm flipH="1">
                <a:off x="4726" y="7256"/>
                <a:ext cx="1076" cy="685"/>
              </a:xfrm>
              <a:prstGeom prst="rightArrow">
                <a:avLst/>
              </a:prstGeom>
              <a:solidFill>
                <a:srgbClr val="FFFFFF">
                  <a:lumMod val="85000"/>
                </a:srgbClr>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fontScale="45000" lnSpcReduction="20000"/>
              </a:bodyPr>
              <a:p>
                <a:pPr marL="0" marR="0" lvl="0" indent="0" algn="ctr" defTabSz="914400" eaLnBrk="1" fontAlgn="base"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lumMod val="50000"/>
                    </a:srgbClr>
                  </a:solidFill>
                  <a:effectLst/>
                  <a:uLnTx/>
                  <a:uFillTx/>
                </a:endParaRPr>
              </a:p>
            </p:txBody>
          </p:sp>
        </p:grpSp>
        <p:grpSp>
          <p:nvGrpSpPr>
            <p:cNvPr id="82960" name="组合 128"/>
            <p:cNvGrpSpPr/>
            <p:nvPr/>
          </p:nvGrpSpPr>
          <p:grpSpPr>
            <a:xfrm>
              <a:off x="6115" y="7128"/>
              <a:ext cx="4332" cy="1107"/>
              <a:chOff x="6115" y="7016"/>
              <a:chExt cx="4333" cy="1106"/>
            </a:xfrm>
          </p:grpSpPr>
          <p:sp>
            <p:nvSpPr>
              <p:cNvPr id="108" name="圆角矩形 11"/>
              <p:cNvSpPr/>
              <p:nvPr>
                <p:custDataLst>
                  <p:tags r:id="rId7"/>
                </p:custDataLst>
              </p:nvPr>
            </p:nvSpPr>
            <p:spPr>
              <a:xfrm>
                <a:off x="6115" y="7016"/>
                <a:ext cx="2949" cy="1106"/>
              </a:xfrm>
              <a:prstGeom prst="roundRect">
                <a:avLst/>
              </a:prstGeom>
              <a:solidFill>
                <a:srgbClr val="4276AA"/>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Autofit/>
              </a:bodyPr>
              <a:p>
                <a:pPr marL="0" lvl="0" indent="0" algn="ctr" fontAlgn="base">
                  <a:lnSpc>
                    <a:spcPct val="100000"/>
                  </a:lnSpc>
                  <a:spcBef>
                    <a:spcPts val="0"/>
                  </a:spcBef>
                  <a:spcAft>
                    <a:spcPts val="0"/>
                  </a:spcAft>
                  <a:buSzPct val="100000"/>
                  <a:defRPr/>
                </a:pPr>
                <a:r>
                  <a:rPr sz="1400" b="1" strike="noStrike" kern="0" spc="100" noProof="1">
                    <a:solidFill>
                      <a:srgbClr val="FFFFFF"/>
                    </a:solidFill>
                    <a:uLnTx/>
                    <a:uFillTx/>
                    <a:latin typeface="微软雅黑" panose="020B0503020204020204" charset="-122"/>
                    <a:ea typeface="微软雅黑" panose="020B0503020204020204" charset="-122"/>
                    <a:sym typeface="Arial" panose="020B0604020202020204" pitchFamily="34" charset="0"/>
                  </a:rPr>
                  <a:t>（五）各级各类学校的职责</a:t>
                </a:r>
                <a:endParaRPr sz="1400" b="1" strike="noStrike" kern="0" spc="100" noProof="1">
                  <a:solidFill>
                    <a:srgbClr val="FFFFFF"/>
                  </a:solidFill>
                  <a:uLnTx/>
                  <a:uFillTx/>
                  <a:latin typeface="微软雅黑" panose="020B0503020204020204" charset="-122"/>
                  <a:ea typeface="微软雅黑" panose="020B0503020204020204" charset="-122"/>
                  <a:sym typeface="Arial" panose="020B0604020202020204" pitchFamily="34" charset="0"/>
                </a:endParaRPr>
              </a:p>
            </p:txBody>
          </p:sp>
          <p:sp>
            <p:nvSpPr>
              <p:cNvPr id="113" name="右箭头 17"/>
              <p:cNvSpPr/>
              <p:nvPr>
                <p:custDataLst>
                  <p:tags r:id="rId8"/>
                </p:custDataLst>
              </p:nvPr>
            </p:nvSpPr>
            <p:spPr>
              <a:xfrm flipH="1">
                <a:off x="9372" y="7227"/>
                <a:ext cx="1076" cy="685"/>
              </a:xfrm>
              <a:prstGeom prst="rightArrow">
                <a:avLst/>
              </a:prstGeom>
              <a:solidFill>
                <a:srgbClr val="FFFFFF">
                  <a:lumMod val="85000"/>
                </a:srgbClr>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fontScale="45000" lnSpcReduction="20000"/>
              </a:bodyPr>
              <a:p>
                <a:pPr marL="0" marR="0" lvl="0" indent="0" algn="ctr" defTabSz="914400" eaLnBrk="1" fontAlgn="base"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lumMod val="50000"/>
                    </a:srgbClr>
                  </a:solidFill>
                  <a:effectLst/>
                  <a:uLnTx/>
                  <a:uFillTx/>
                </a:endParaRPr>
              </a:p>
            </p:txBody>
          </p:sp>
        </p:grpSp>
        <p:sp>
          <p:nvSpPr>
            <p:cNvPr id="105" name="圆角矩形 6"/>
            <p:cNvSpPr/>
            <p:nvPr>
              <p:custDataLst>
                <p:tags r:id="rId9"/>
              </p:custDataLst>
            </p:nvPr>
          </p:nvSpPr>
          <p:spPr>
            <a:xfrm>
              <a:off x="10760" y="3645"/>
              <a:ext cx="2947" cy="1107"/>
            </a:xfrm>
            <a:prstGeom prst="roundRect">
              <a:avLst/>
            </a:prstGeom>
            <a:solidFill>
              <a:schemeClr val="accent1">
                <a:lumMod val="75000"/>
              </a:schemeClr>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a:bodyPr>
            <a:p>
              <a:pPr marL="0" lvl="0" indent="0" algn="ctr" fontAlgn="base">
                <a:lnSpc>
                  <a:spcPct val="100000"/>
                </a:lnSpc>
                <a:spcBef>
                  <a:spcPts val="0"/>
                </a:spcBef>
                <a:spcAft>
                  <a:spcPts val="0"/>
                </a:spcAft>
                <a:buSzPct val="100000"/>
                <a:defRPr/>
              </a:pPr>
              <a:r>
                <a:rPr sz="1400" b="1" strike="noStrike" kern="0" spc="100" noProof="1">
                  <a:solidFill>
                    <a:srgbClr val="FFFFFF"/>
                  </a:solidFill>
                  <a:uLnTx/>
                  <a:uFillTx/>
                  <a:latin typeface="微软雅黑" panose="020B0503020204020204" charset="-122"/>
                  <a:ea typeface="微软雅黑" panose="020B0503020204020204" charset="-122"/>
                  <a:sym typeface="Arial" panose="020B0604020202020204" pitchFamily="34" charset="0"/>
                </a:rPr>
                <a:t>（三）疾病预防控制机构职责</a:t>
              </a:r>
              <a:endParaRPr sz="1400" b="1" strike="noStrike" kern="0" spc="100" noProof="1">
                <a:solidFill>
                  <a:srgbClr val="FFFFFF"/>
                </a:solidFill>
                <a:uLnTx/>
                <a:uFillTx/>
                <a:latin typeface="微软雅黑" panose="020B0503020204020204" charset="-122"/>
                <a:ea typeface="微软雅黑" panose="020B0503020204020204" charset="-122"/>
                <a:sym typeface="Arial" panose="020B0604020202020204" pitchFamily="34" charset="0"/>
              </a:endParaRPr>
            </a:p>
          </p:txBody>
        </p:sp>
        <p:sp>
          <p:nvSpPr>
            <p:cNvPr id="122" name="圆角右箭头 19"/>
            <p:cNvSpPr/>
            <p:nvPr>
              <p:custDataLst>
                <p:tags r:id="rId10"/>
              </p:custDataLst>
            </p:nvPr>
          </p:nvSpPr>
          <p:spPr>
            <a:xfrm rot="5400000">
              <a:off x="14076" y="3815"/>
              <a:ext cx="1223" cy="1304"/>
            </a:xfrm>
            <a:prstGeom prst="bentArrow">
              <a:avLst/>
            </a:prstGeom>
            <a:solidFill>
              <a:srgbClr val="FFFFFF">
                <a:lumMod val="85000"/>
              </a:srgbClr>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a:bodyPr>
            <a:p>
              <a:pPr marL="0" marR="0" lvl="0" indent="0" algn="ctr" defTabSz="914400" eaLnBrk="1" fontAlgn="base"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lumMod val="50000"/>
                  </a:srgbClr>
                </a:solidFill>
                <a:effectLst/>
                <a:uLnTx/>
                <a:uFillTx/>
              </a:endParaRPr>
            </a:p>
          </p:txBody>
        </p:sp>
        <p:sp>
          <p:nvSpPr>
            <p:cNvPr id="107" name="圆角矩形 10"/>
            <p:cNvSpPr/>
            <p:nvPr>
              <p:custDataLst>
                <p:tags r:id="rId11"/>
              </p:custDataLst>
            </p:nvPr>
          </p:nvSpPr>
          <p:spPr>
            <a:xfrm>
              <a:off x="10760" y="7130"/>
              <a:ext cx="2949" cy="1105"/>
            </a:xfrm>
            <a:prstGeom prst="roundRect">
              <a:avLst/>
            </a:prstGeom>
            <a:solidFill>
              <a:schemeClr val="accent1"/>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a:bodyPr>
            <a:p>
              <a:pPr marL="0" lvl="0" indent="0" algn="ctr" fontAlgn="base">
                <a:lnSpc>
                  <a:spcPct val="100000"/>
                </a:lnSpc>
                <a:spcBef>
                  <a:spcPts val="0"/>
                </a:spcBef>
                <a:spcAft>
                  <a:spcPts val="0"/>
                </a:spcAft>
                <a:buSzPct val="100000"/>
                <a:defRPr/>
              </a:pPr>
              <a:r>
                <a:rPr sz="1400" b="1" strike="noStrike" kern="0" spc="100" noProof="1" dirty="0">
                  <a:solidFill>
                    <a:srgbClr val="FFFFFF"/>
                  </a:solidFill>
                  <a:uLnTx/>
                  <a:uFillTx/>
                  <a:latin typeface="微软雅黑" panose="020B0503020204020204" charset="-122"/>
                  <a:ea typeface="微软雅黑" panose="020B0503020204020204" charset="-122"/>
                  <a:sym typeface="Arial" panose="020B0604020202020204" pitchFamily="34" charset="0"/>
                </a:rPr>
                <a:t>（四）医疗机构</a:t>
              </a:r>
              <a:endParaRPr sz="1400" b="1" strike="noStrike" kern="0" spc="100" noProof="1" dirty="0">
                <a:solidFill>
                  <a:srgbClr val="FFFFFF"/>
                </a:solidFill>
                <a:uLnTx/>
                <a:uFillTx/>
                <a:latin typeface="微软雅黑" panose="020B0503020204020204" charset="-122"/>
                <a:ea typeface="微软雅黑" panose="020B0503020204020204" charset="-122"/>
                <a:sym typeface="Arial" panose="020B0604020202020204" pitchFamily="34" charset="0"/>
              </a:endParaRPr>
            </a:p>
            <a:p>
              <a:pPr marL="0" lvl="0" indent="0" algn="ctr" fontAlgn="base">
                <a:lnSpc>
                  <a:spcPct val="100000"/>
                </a:lnSpc>
                <a:spcBef>
                  <a:spcPts val="0"/>
                </a:spcBef>
                <a:spcAft>
                  <a:spcPts val="0"/>
                </a:spcAft>
                <a:buSzPct val="100000"/>
                <a:defRPr/>
              </a:pPr>
              <a:r>
                <a:rPr sz="1400" b="1" strike="noStrike" kern="0" spc="100" noProof="1" dirty="0">
                  <a:solidFill>
                    <a:srgbClr val="FFFFFF"/>
                  </a:solidFill>
                  <a:uLnTx/>
                  <a:uFillTx/>
                  <a:latin typeface="微软雅黑" panose="020B0503020204020204" charset="-122"/>
                  <a:ea typeface="微软雅黑" panose="020B0503020204020204" charset="-122"/>
                  <a:sym typeface="Arial" panose="020B0604020202020204" pitchFamily="34" charset="0"/>
                </a:rPr>
                <a:t>职责</a:t>
              </a:r>
              <a:endParaRPr sz="1400" b="1" strike="noStrike" kern="0" spc="100" noProof="1" dirty="0">
                <a:solidFill>
                  <a:srgbClr val="FFFFFF"/>
                </a:solidFill>
                <a:uLnTx/>
                <a:uFillTx/>
                <a:latin typeface="微软雅黑" panose="020B0503020204020204" charset="-122"/>
                <a:ea typeface="微软雅黑" panose="020B0503020204020204" charset="-122"/>
                <a:sym typeface="Arial" panose="020B0604020202020204" pitchFamily="34" charset="0"/>
              </a:endParaRPr>
            </a:p>
          </p:txBody>
        </p:sp>
        <p:sp>
          <p:nvSpPr>
            <p:cNvPr id="125" name="圆角右箭头 20"/>
            <p:cNvSpPr/>
            <p:nvPr>
              <p:custDataLst>
                <p:tags r:id="rId12"/>
              </p:custDataLst>
            </p:nvPr>
          </p:nvSpPr>
          <p:spPr>
            <a:xfrm rot="10800000">
              <a:off x="13961" y="6665"/>
              <a:ext cx="1222" cy="1303"/>
            </a:xfrm>
            <a:prstGeom prst="bentArrow">
              <a:avLst/>
            </a:prstGeom>
            <a:solidFill>
              <a:srgbClr val="FFFFFF">
                <a:lumMod val="85000"/>
              </a:srgbClr>
            </a:solidFill>
            <a:ln>
              <a:noFill/>
            </a:ln>
          </p:spPr>
          <p:style>
            <a:lnRef idx="2">
              <a:srgbClr val="D87F82">
                <a:shade val="50000"/>
              </a:srgbClr>
            </a:lnRef>
            <a:fillRef idx="1">
              <a:srgbClr val="D87F82"/>
            </a:fillRef>
            <a:effectRef idx="0">
              <a:srgbClr val="D87F82"/>
            </a:effectRef>
            <a:fontRef idx="minor">
              <a:srgbClr val="FFFFFF"/>
            </a:fontRef>
          </p:style>
          <p:txBody>
            <a:bodyPr rtlCol="0" anchor="ctr">
              <a:normAutofit/>
            </a:bodyPr>
            <a:p>
              <a:pPr marL="0" marR="0" lvl="0" indent="0" algn="ctr" defTabSz="914400" eaLnBrk="1" fontAlgn="base"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lumMod val="50000"/>
                  </a:srgbClr>
                </a:solidFill>
                <a:effectLst/>
                <a:uLnTx/>
                <a:uFillTx/>
              </a:endParaRPr>
            </a:p>
          </p:txBody>
        </p:sp>
      </p:grpSp>
      <p:pic>
        <p:nvPicPr>
          <p:cNvPr id="2" name="图片 1"/>
          <p:cNvPicPr>
            <a:picLocks noChangeAspect="1"/>
          </p:cNvPicPr>
          <p:nvPr/>
        </p:nvPicPr>
        <p:blipFill>
          <a:blip r:embed="rId13"/>
          <a:stretch>
            <a:fillRect/>
          </a:stretch>
        </p:blipFill>
        <p:spPr>
          <a:xfrm>
            <a:off x="9291320" y="2741295"/>
            <a:ext cx="1114425" cy="1076325"/>
          </a:xfrm>
          <a:prstGeom prst="rect">
            <a:avLst/>
          </a:prstGeom>
        </p:spPr>
      </p:pic>
      <p:sp>
        <p:nvSpPr>
          <p:cNvPr id="4" name="Title 6"/>
          <p:cNvSpPr txBox="1"/>
          <p:nvPr>
            <p:custDataLst>
              <p:tags r:id="rId14"/>
            </p:custDataLst>
          </p:nvPr>
        </p:nvSpPr>
        <p:spPr>
          <a:xfrm>
            <a:off x="231407" y="97384"/>
            <a:ext cx="621093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五、传染病防治工作中的职责范围</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ustDataLst>
      <p:tags r:id="rId15"/>
    </p:custDataLst>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2141220" y="1673860"/>
            <a:ext cx="8060055" cy="3138170"/>
          </a:xfrm>
          <a:prstGeom prst="rect">
            <a:avLst/>
          </a:prstGeom>
          <a:noFill/>
          <a:ln>
            <a:noFill/>
          </a:ln>
        </p:spPr>
        <p:txBody>
          <a:bodyPr wrap="square" rtlCol="0" anchor="t">
            <a:spAutoFit/>
          </a:bodyPr>
          <a:lstStyle/>
          <a:p>
            <a:pPr algn="ctr"/>
            <a:r>
              <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第二节</a:t>
            </a:r>
            <a:endParaRPr lang="zh-CN" altLang="en-US" sz="66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传染病预防和控制的法律规定</a:t>
            </a:r>
            <a:endPar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Title 6"/>
          <p:cNvSpPr txBox="1"/>
          <p:nvPr>
            <p:custDataLst>
              <p:tags r:id="rId1"/>
            </p:custDataLst>
          </p:nvPr>
        </p:nvSpPr>
        <p:spPr>
          <a:xfrm>
            <a:off x="231407" y="97384"/>
            <a:ext cx="337947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一、传染病的预防</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grpSp>
        <p:nvGrpSpPr>
          <p:cNvPr id="3" name="组合 2"/>
          <p:cNvGrpSpPr/>
          <p:nvPr/>
        </p:nvGrpSpPr>
        <p:grpSpPr>
          <a:xfrm>
            <a:off x="576580" y="1920875"/>
            <a:ext cx="2079625" cy="1595438"/>
            <a:chOff x="3200" y="3624"/>
            <a:chExt cx="3276" cy="2513"/>
          </a:xfrm>
        </p:grpSpPr>
        <p:sp>
          <p:nvSpPr>
            <p:cNvPr id="4" name="任意多边形 3"/>
            <p:cNvSpPr/>
            <p:nvPr>
              <p:custDataLst>
                <p:tags r:id="rId2"/>
              </p:custDataLst>
            </p:nvPr>
          </p:nvSpPr>
          <p:spPr>
            <a:xfrm>
              <a:off x="3200"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A</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6" name="矩形 5"/>
            <p:cNvSpPr/>
            <p:nvPr>
              <p:custDataLst>
                <p:tags r:id="rId3"/>
              </p:custDataLst>
            </p:nvPr>
          </p:nvSpPr>
          <p:spPr>
            <a:xfrm>
              <a:off x="3200" y="4473"/>
              <a:ext cx="3276" cy="1664"/>
            </a:xfrm>
            <a:prstGeom prst="rect">
              <a:avLst/>
            </a:prstGeom>
            <a:solidFill>
              <a:srgbClr val="1F74AD">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7" name="圆角矩形 6"/>
            <p:cNvSpPr/>
            <p:nvPr>
              <p:custDataLst>
                <p:tags r:id="rId4"/>
              </p:custDataLst>
            </p:nvPr>
          </p:nvSpPr>
          <p:spPr>
            <a:xfrm>
              <a:off x="3684" y="3624"/>
              <a:ext cx="239" cy="690"/>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8" name="圆角矩形 7"/>
            <p:cNvSpPr/>
            <p:nvPr>
              <p:custDataLst>
                <p:tags r:id="rId5"/>
              </p:custDataLst>
            </p:nvPr>
          </p:nvSpPr>
          <p:spPr>
            <a:xfrm>
              <a:off x="5753" y="3624"/>
              <a:ext cx="239" cy="690"/>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9" name="文本框 8"/>
            <p:cNvSpPr txBox="1"/>
            <p:nvPr>
              <p:custDataLst>
                <p:tags r:id="rId6"/>
              </p:custDataLst>
            </p:nvPr>
          </p:nvSpPr>
          <p:spPr>
            <a:xfrm>
              <a:off x="3200" y="4539"/>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进行全民健康教育，提</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高对传染病的防治意识</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和应对能力</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10" name="组合 9"/>
          <p:cNvGrpSpPr/>
          <p:nvPr/>
        </p:nvGrpSpPr>
        <p:grpSpPr>
          <a:xfrm>
            <a:off x="3600133" y="1931035"/>
            <a:ext cx="2079625" cy="1595438"/>
            <a:chOff x="7962" y="3624"/>
            <a:chExt cx="3276" cy="2513"/>
          </a:xfrm>
        </p:grpSpPr>
        <p:sp>
          <p:nvSpPr>
            <p:cNvPr id="11" name="任意多边形 10"/>
            <p:cNvSpPr/>
            <p:nvPr>
              <p:custDataLst>
                <p:tags r:id="rId7"/>
              </p:custDataLst>
            </p:nvPr>
          </p:nvSpPr>
          <p:spPr>
            <a:xfrm>
              <a:off x="7962"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B</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12" name="矩形 11"/>
            <p:cNvSpPr/>
            <p:nvPr>
              <p:custDataLst>
                <p:tags r:id="rId8"/>
              </p:custDataLst>
            </p:nvPr>
          </p:nvSpPr>
          <p:spPr>
            <a:xfrm>
              <a:off x="7962" y="4473"/>
              <a:ext cx="3276" cy="1664"/>
            </a:xfrm>
            <a:prstGeom prst="rect">
              <a:avLst/>
            </a:prstGeom>
            <a:solidFill>
              <a:srgbClr val="3498D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13" name="圆角矩形 12"/>
            <p:cNvSpPr/>
            <p:nvPr>
              <p:custDataLst>
                <p:tags r:id="rId9"/>
              </p:custDataLst>
            </p:nvPr>
          </p:nvSpPr>
          <p:spPr>
            <a:xfrm>
              <a:off x="8446" y="3624"/>
              <a:ext cx="239" cy="690"/>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14" name="圆角矩形 13"/>
            <p:cNvSpPr/>
            <p:nvPr>
              <p:custDataLst>
                <p:tags r:id="rId10"/>
              </p:custDataLst>
            </p:nvPr>
          </p:nvSpPr>
          <p:spPr>
            <a:xfrm>
              <a:off x="10515" y="3624"/>
              <a:ext cx="239" cy="690"/>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15" name="文本框 14"/>
            <p:cNvSpPr txBox="1"/>
            <p:nvPr>
              <p:custDataLst>
                <p:tags r:id="rId11"/>
              </p:custDataLst>
            </p:nvPr>
          </p:nvSpPr>
          <p:spPr>
            <a:xfrm>
              <a:off x="7962" y="4523"/>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开展爱国卫生运动，</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消除各种传染病媒介</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16" name="组合 15"/>
          <p:cNvGrpSpPr/>
          <p:nvPr/>
        </p:nvGrpSpPr>
        <p:grpSpPr>
          <a:xfrm>
            <a:off x="6624955" y="1920875"/>
            <a:ext cx="2079625" cy="1595438"/>
            <a:chOff x="12724" y="3624"/>
            <a:chExt cx="3276" cy="2513"/>
          </a:xfrm>
        </p:grpSpPr>
        <p:sp>
          <p:nvSpPr>
            <p:cNvPr id="17" name="任意多边形 16"/>
            <p:cNvSpPr/>
            <p:nvPr>
              <p:custDataLst>
                <p:tags r:id="rId12"/>
              </p:custDataLst>
            </p:nvPr>
          </p:nvSpPr>
          <p:spPr>
            <a:xfrm>
              <a:off x="12724"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C</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18" name="矩形 17"/>
            <p:cNvSpPr/>
            <p:nvPr>
              <p:custDataLst>
                <p:tags r:id="rId13"/>
              </p:custDataLst>
            </p:nvPr>
          </p:nvSpPr>
          <p:spPr>
            <a:xfrm>
              <a:off x="12724" y="4473"/>
              <a:ext cx="3276" cy="1664"/>
            </a:xfrm>
            <a:prstGeom prst="rect">
              <a:avLst/>
            </a:prstGeom>
            <a:solidFill>
              <a:srgbClr val="1AA3AA">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19" name="圆角矩形 18"/>
            <p:cNvSpPr/>
            <p:nvPr>
              <p:custDataLst>
                <p:tags r:id="rId14"/>
              </p:custDataLst>
            </p:nvPr>
          </p:nvSpPr>
          <p:spPr>
            <a:xfrm>
              <a:off x="13208" y="3624"/>
              <a:ext cx="239" cy="690"/>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20" name="圆角矩形 19"/>
            <p:cNvSpPr/>
            <p:nvPr>
              <p:custDataLst>
                <p:tags r:id="rId15"/>
              </p:custDataLst>
            </p:nvPr>
          </p:nvSpPr>
          <p:spPr>
            <a:xfrm>
              <a:off x="15277" y="3624"/>
              <a:ext cx="239" cy="690"/>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21" name="文本框 20"/>
            <p:cNvSpPr txBox="1"/>
            <p:nvPr>
              <p:custDataLst>
                <p:tags r:id="rId16"/>
              </p:custDataLst>
            </p:nvPr>
          </p:nvSpPr>
          <p:spPr>
            <a:xfrm>
              <a:off x="12724" y="4523"/>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做好计划免疫接种</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64" name="组合 63"/>
          <p:cNvGrpSpPr/>
          <p:nvPr/>
        </p:nvGrpSpPr>
        <p:grpSpPr>
          <a:xfrm>
            <a:off x="9523730" y="1889443"/>
            <a:ext cx="2079625" cy="1595437"/>
            <a:chOff x="3200" y="6297"/>
            <a:chExt cx="3276" cy="2513"/>
          </a:xfrm>
        </p:grpSpPr>
        <p:sp>
          <p:nvSpPr>
            <p:cNvPr id="82" name="任意多边形 81"/>
            <p:cNvSpPr/>
            <p:nvPr>
              <p:custDataLst>
                <p:tags r:id="rId17"/>
              </p:custDataLst>
            </p:nvPr>
          </p:nvSpPr>
          <p:spPr>
            <a:xfrm>
              <a:off x="3200" y="6589"/>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D</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83" name="矩形 82"/>
            <p:cNvSpPr/>
            <p:nvPr>
              <p:custDataLst>
                <p:tags r:id="rId18"/>
              </p:custDataLst>
            </p:nvPr>
          </p:nvSpPr>
          <p:spPr>
            <a:xfrm>
              <a:off x="3200" y="7146"/>
              <a:ext cx="3276" cy="1664"/>
            </a:xfrm>
            <a:prstGeom prst="rect">
              <a:avLst/>
            </a:prstGeom>
            <a:solidFill>
              <a:srgbClr val="69A35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84" name="圆角矩形 83"/>
            <p:cNvSpPr/>
            <p:nvPr>
              <p:custDataLst>
                <p:tags r:id="rId19"/>
              </p:custDataLst>
            </p:nvPr>
          </p:nvSpPr>
          <p:spPr>
            <a:xfrm>
              <a:off x="3684" y="6297"/>
              <a:ext cx="239" cy="690"/>
            </a:xfrm>
            <a:prstGeom prst="roundRect">
              <a:avLst>
                <a:gd name="adj" fmla="val 50000"/>
              </a:avLst>
            </a:prstGeom>
            <a:solidFill>
              <a:srgbClr val="69A35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85" name="圆角矩形 84"/>
            <p:cNvSpPr/>
            <p:nvPr>
              <p:custDataLst>
                <p:tags r:id="rId20"/>
              </p:custDataLst>
            </p:nvPr>
          </p:nvSpPr>
          <p:spPr>
            <a:xfrm>
              <a:off x="5753" y="6297"/>
              <a:ext cx="239" cy="690"/>
            </a:xfrm>
            <a:prstGeom prst="roundRect">
              <a:avLst>
                <a:gd name="adj" fmla="val 50000"/>
              </a:avLst>
            </a:prstGeom>
            <a:solidFill>
              <a:srgbClr val="69A35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57" name="文本框 56"/>
            <p:cNvSpPr txBox="1"/>
            <p:nvPr>
              <p:custDataLst>
                <p:tags r:id="rId21"/>
              </p:custDataLst>
            </p:nvPr>
          </p:nvSpPr>
          <p:spPr>
            <a:xfrm>
              <a:off x="3200" y="7196"/>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建立传染病监测制度</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22" name="组合 21"/>
          <p:cNvGrpSpPr/>
          <p:nvPr/>
        </p:nvGrpSpPr>
        <p:grpSpPr>
          <a:xfrm>
            <a:off x="684530" y="4041775"/>
            <a:ext cx="2079625" cy="1595438"/>
            <a:chOff x="3200" y="3624"/>
            <a:chExt cx="3276" cy="2513"/>
          </a:xfrm>
        </p:grpSpPr>
        <p:sp>
          <p:nvSpPr>
            <p:cNvPr id="23" name="任意多边形 22"/>
            <p:cNvSpPr/>
            <p:nvPr>
              <p:custDataLst>
                <p:tags r:id="rId22"/>
              </p:custDataLst>
            </p:nvPr>
          </p:nvSpPr>
          <p:spPr>
            <a:xfrm>
              <a:off x="3200"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E</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24" name="矩形 23"/>
            <p:cNvSpPr/>
            <p:nvPr>
              <p:custDataLst>
                <p:tags r:id="rId23"/>
              </p:custDataLst>
            </p:nvPr>
          </p:nvSpPr>
          <p:spPr>
            <a:xfrm>
              <a:off x="3200" y="4473"/>
              <a:ext cx="3276" cy="1664"/>
            </a:xfrm>
            <a:prstGeom prst="rect">
              <a:avLst/>
            </a:prstGeom>
            <a:solidFill>
              <a:srgbClr val="1F74AD">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25" name="圆角矩形 24"/>
            <p:cNvSpPr/>
            <p:nvPr>
              <p:custDataLst>
                <p:tags r:id="rId24"/>
              </p:custDataLst>
            </p:nvPr>
          </p:nvSpPr>
          <p:spPr>
            <a:xfrm>
              <a:off x="3684" y="3624"/>
              <a:ext cx="239" cy="690"/>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26" name="圆角矩形 25"/>
            <p:cNvSpPr/>
            <p:nvPr>
              <p:custDataLst>
                <p:tags r:id="rId25"/>
              </p:custDataLst>
            </p:nvPr>
          </p:nvSpPr>
          <p:spPr>
            <a:xfrm>
              <a:off x="5753" y="3624"/>
              <a:ext cx="239" cy="690"/>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27" name="文本框 26"/>
            <p:cNvSpPr txBox="1"/>
            <p:nvPr>
              <p:custDataLst>
                <p:tags r:id="rId26"/>
              </p:custDataLst>
            </p:nvPr>
          </p:nvSpPr>
          <p:spPr>
            <a:xfrm>
              <a:off x="3200" y="4539"/>
              <a:ext cx="3276" cy="1598"/>
            </a:xfrm>
            <a:prstGeom prst="rect">
              <a:avLst/>
            </a:prstGeom>
            <a:noFill/>
          </p:spPr>
          <p:txBody>
            <a:bodyPr wrap="none" rtlCol="0" anchor="ctr">
              <a:noAutofit/>
            </a:bodyPr>
            <a:p>
              <a:pPr algn="ctr">
                <a:lnSpc>
                  <a:spcPct val="120000"/>
                </a:lnSpc>
              </a:pPr>
              <a:r>
                <a:rPr lang="zh-CN" altLang="en-US" sz="13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建立传染病预警制度</a:t>
              </a:r>
              <a:endParaRPr lang="zh-CN" altLang="en-US" sz="13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28" name="组合 27"/>
          <p:cNvGrpSpPr/>
          <p:nvPr/>
        </p:nvGrpSpPr>
        <p:grpSpPr>
          <a:xfrm>
            <a:off x="3708083" y="4051935"/>
            <a:ext cx="2079625" cy="1595438"/>
            <a:chOff x="7962" y="3624"/>
            <a:chExt cx="3276" cy="2513"/>
          </a:xfrm>
        </p:grpSpPr>
        <p:sp>
          <p:nvSpPr>
            <p:cNvPr id="29" name="任意多边形 28"/>
            <p:cNvSpPr/>
            <p:nvPr>
              <p:custDataLst>
                <p:tags r:id="rId27"/>
              </p:custDataLst>
            </p:nvPr>
          </p:nvSpPr>
          <p:spPr>
            <a:xfrm>
              <a:off x="7962"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F</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30" name="矩形 29"/>
            <p:cNvSpPr/>
            <p:nvPr>
              <p:custDataLst>
                <p:tags r:id="rId28"/>
              </p:custDataLst>
            </p:nvPr>
          </p:nvSpPr>
          <p:spPr>
            <a:xfrm>
              <a:off x="7962" y="4473"/>
              <a:ext cx="3276" cy="1664"/>
            </a:xfrm>
            <a:prstGeom prst="rect">
              <a:avLst/>
            </a:prstGeom>
            <a:solidFill>
              <a:srgbClr val="3498D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31" name="圆角矩形 30"/>
            <p:cNvSpPr/>
            <p:nvPr>
              <p:custDataLst>
                <p:tags r:id="rId29"/>
              </p:custDataLst>
            </p:nvPr>
          </p:nvSpPr>
          <p:spPr>
            <a:xfrm>
              <a:off x="8446" y="3624"/>
              <a:ext cx="239" cy="690"/>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32" name="圆角矩形 31"/>
            <p:cNvSpPr/>
            <p:nvPr>
              <p:custDataLst>
                <p:tags r:id="rId30"/>
              </p:custDataLst>
            </p:nvPr>
          </p:nvSpPr>
          <p:spPr>
            <a:xfrm>
              <a:off x="10515" y="3624"/>
              <a:ext cx="239" cy="690"/>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33" name="文本框 32"/>
            <p:cNvSpPr txBox="1"/>
            <p:nvPr>
              <p:custDataLst>
                <p:tags r:id="rId31"/>
              </p:custDataLst>
            </p:nvPr>
          </p:nvSpPr>
          <p:spPr>
            <a:xfrm>
              <a:off x="7962" y="4523"/>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严格遵守各项卫生制度</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34" name="组合 33"/>
          <p:cNvGrpSpPr/>
          <p:nvPr/>
        </p:nvGrpSpPr>
        <p:grpSpPr>
          <a:xfrm>
            <a:off x="6732905" y="4041775"/>
            <a:ext cx="2079625" cy="1595438"/>
            <a:chOff x="12724" y="3624"/>
            <a:chExt cx="3276" cy="2513"/>
          </a:xfrm>
        </p:grpSpPr>
        <p:sp>
          <p:nvSpPr>
            <p:cNvPr id="35" name="任意多边形 34"/>
            <p:cNvSpPr/>
            <p:nvPr>
              <p:custDataLst>
                <p:tags r:id="rId32"/>
              </p:custDataLst>
            </p:nvPr>
          </p:nvSpPr>
          <p:spPr>
            <a:xfrm>
              <a:off x="12724"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G</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36" name="矩形 35"/>
            <p:cNvSpPr/>
            <p:nvPr>
              <p:custDataLst>
                <p:tags r:id="rId33"/>
              </p:custDataLst>
            </p:nvPr>
          </p:nvSpPr>
          <p:spPr>
            <a:xfrm>
              <a:off x="12724" y="4473"/>
              <a:ext cx="3276" cy="1664"/>
            </a:xfrm>
            <a:prstGeom prst="rect">
              <a:avLst/>
            </a:prstGeom>
            <a:solidFill>
              <a:srgbClr val="1AA3AA">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37" name="圆角矩形 36"/>
            <p:cNvSpPr/>
            <p:nvPr>
              <p:custDataLst>
                <p:tags r:id="rId34"/>
              </p:custDataLst>
            </p:nvPr>
          </p:nvSpPr>
          <p:spPr>
            <a:xfrm>
              <a:off x="13208" y="3624"/>
              <a:ext cx="239" cy="690"/>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38" name="圆角矩形 37"/>
            <p:cNvSpPr/>
            <p:nvPr>
              <p:custDataLst>
                <p:tags r:id="rId35"/>
              </p:custDataLst>
            </p:nvPr>
          </p:nvSpPr>
          <p:spPr>
            <a:xfrm>
              <a:off x="15277" y="3624"/>
              <a:ext cx="239" cy="690"/>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39" name="文本框 38"/>
            <p:cNvSpPr txBox="1"/>
            <p:nvPr>
              <p:custDataLst>
                <p:tags r:id="rId36"/>
              </p:custDataLst>
            </p:nvPr>
          </p:nvSpPr>
          <p:spPr>
            <a:xfrm>
              <a:off x="12724" y="4523"/>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建立传染病菌种、毒</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种库</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40" name="组合 39"/>
          <p:cNvGrpSpPr/>
          <p:nvPr/>
        </p:nvGrpSpPr>
        <p:grpSpPr>
          <a:xfrm>
            <a:off x="9631680" y="4010343"/>
            <a:ext cx="2079625" cy="1595437"/>
            <a:chOff x="3200" y="6297"/>
            <a:chExt cx="3276" cy="2513"/>
          </a:xfrm>
        </p:grpSpPr>
        <p:sp>
          <p:nvSpPr>
            <p:cNvPr id="41" name="任意多边形 40"/>
            <p:cNvSpPr/>
            <p:nvPr>
              <p:custDataLst>
                <p:tags r:id="rId37"/>
              </p:custDataLst>
            </p:nvPr>
          </p:nvSpPr>
          <p:spPr>
            <a:xfrm>
              <a:off x="3200" y="6589"/>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H</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42" name="矩形 41"/>
            <p:cNvSpPr/>
            <p:nvPr>
              <p:custDataLst>
                <p:tags r:id="rId38"/>
              </p:custDataLst>
            </p:nvPr>
          </p:nvSpPr>
          <p:spPr>
            <a:xfrm>
              <a:off x="3200" y="7146"/>
              <a:ext cx="3276" cy="1664"/>
            </a:xfrm>
            <a:prstGeom prst="rect">
              <a:avLst/>
            </a:prstGeom>
            <a:solidFill>
              <a:srgbClr val="69A35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43" name="圆角矩形 42"/>
            <p:cNvSpPr/>
            <p:nvPr>
              <p:custDataLst>
                <p:tags r:id="rId39"/>
              </p:custDataLst>
            </p:nvPr>
          </p:nvSpPr>
          <p:spPr>
            <a:xfrm>
              <a:off x="3684" y="6297"/>
              <a:ext cx="239" cy="690"/>
            </a:xfrm>
            <a:prstGeom prst="roundRect">
              <a:avLst>
                <a:gd name="adj" fmla="val 50000"/>
              </a:avLst>
            </a:prstGeom>
            <a:solidFill>
              <a:srgbClr val="69A35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44" name="圆角矩形 43"/>
            <p:cNvSpPr/>
            <p:nvPr>
              <p:custDataLst>
                <p:tags r:id="rId40"/>
              </p:custDataLst>
            </p:nvPr>
          </p:nvSpPr>
          <p:spPr>
            <a:xfrm>
              <a:off x="5753" y="6297"/>
              <a:ext cx="239" cy="690"/>
            </a:xfrm>
            <a:prstGeom prst="roundRect">
              <a:avLst>
                <a:gd name="adj" fmla="val 50000"/>
              </a:avLst>
            </a:prstGeom>
            <a:solidFill>
              <a:srgbClr val="69A35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45" name="文本框 44"/>
            <p:cNvSpPr txBox="1"/>
            <p:nvPr>
              <p:custDataLst>
                <p:tags r:id="rId41"/>
              </p:custDataLst>
            </p:nvPr>
          </p:nvSpPr>
          <p:spPr>
            <a:xfrm>
              <a:off x="3200" y="7196"/>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确认自然疫源地</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spTree>
    <p:custDataLst>
      <p:tags r:id="rId42"/>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p:tgtEl>
                                          <p:spTgt spid="3"/>
                                        </p:tgtEl>
                                        <p:attrNameLst>
                                          <p:attrName>ppt_y</p:attrName>
                                        </p:attrNameLst>
                                      </p:cBhvr>
                                      <p:tavLst>
                                        <p:tav tm="0">
                                          <p:val>
                                            <p:strVal val="#ppt_y-#ppt_h*1.125000"/>
                                          </p:val>
                                        </p:tav>
                                        <p:tav tm="100000">
                                          <p:val>
                                            <p:strVal val="#ppt_y"/>
                                          </p:val>
                                        </p:tav>
                                      </p:tavLst>
                                    </p:anim>
                                    <p:animEffect transition="in" filter="wipe(down)">
                                      <p:cBhvr>
                                        <p:cTn id="8" dur="500"/>
                                        <p:tgtEl>
                                          <p:spTgt spid="3"/>
                                        </p:tgtEl>
                                      </p:cBhvr>
                                    </p:animEffect>
                                  </p:childTnLst>
                                </p:cTn>
                              </p:par>
                            </p:childTnLst>
                          </p:cTn>
                        </p:par>
                        <p:par>
                          <p:cTn id="9" fill="hold">
                            <p:stCondLst>
                              <p:cond delay="500"/>
                            </p:stCondLst>
                            <p:childTnLst>
                              <p:par>
                                <p:cTn id="10" presetID="12" presetClass="entr" presetSubtype="1"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p:tgtEl>
                                          <p:spTgt spid="10"/>
                                        </p:tgtEl>
                                        <p:attrNameLst>
                                          <p:attrName>ppt_y</p:attrName>
                                        </p:attrNameLst>
                                      </p:cBhvr>
                                      <p:tavLst>
                                        <p:tav tm="0">
                                          <p:val>
                                            <p:strVal val="#ppt_y-#ppt_h*1.125000"/>
                                          </p:val>
                                        </p:tav>
                                        <p:tav tm="100000">
                                          <p:val>
                                            <p:strVal val="#ppt_y"/>
                                          </p:val>
                                        </p:tav>
                                      </p:tavLst>
                                    </p:anim>
                                    <p:animEffect transition="in" filter="wipe(down)">
                                      <p:cBhvr>
                                        <p:cTn id="13" dur="500"/>
                                        <p:tgtEl>
                                          <p:spTgt spid="10"/>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p:tgtEl>
                                          <p:spTgt spid="16"/>
                                        </p:tgtEl>
                                        <p:attrNameLst>
                                          <p:attrName>ppt_y</p:attrName>
                                        </p:attrNameLst>
                                      </p:cBhvr>
                                      <p:tavLst>
                                        <p:tav tm="0">
                                          <p:val>
                                            <p:strVal val="#ppt_y-#ppt_h*1.125000"/>
                                          </p:val>
                                        </p:tav>
                                        <p:tav tm="100000">
                                          <p:val>
                                            <p:strVal val="#ppt_y"/>
                                          </p:val>
                                        </p:tav>
                                      </p:tavLst>
                                    </p:anim>
                                    <p:animEffect transition="in" filter="wipe(down)">
                                      <p:cBhvr>
                                        <p:cTn id="18" dur="500"/>
                                        <p:tgtEl>
                                          <p:spTgt spid="16"/>
                                        </p:tgtEl>
                                      </p:cBhvr>
                                    </p:animEffect>
                                  </p:childTnLst>
                                </p:cTn>
                              </p:par>
                            </p:childTnLst>
                          </p:cTn>
                        </p:par>
                        <p:par>
                          <p:cTn id="19" fill="hold">
                            <p:stCondLst>
                              <p:cond delay="1500"/>
                            </p:stCondLst>
                            <p:childTnLst>
                              <p:par>
                                <p:cTn id="20" presetID="12" presetClass="entr" presetSubtype="1" fill="hold" nodeType="afterEffect">
                                  <p:stCondLst>
                                    <p:cond delay="0"/>
                                  </p:stCondLst>
                                  <p:childTnLst>
                                    <p:set>
                                      <p:cBhvr>
                                        <p:cTn id="21" dur="1" fill="hold">
                                          <p:stCondLst>
                                            <p:cond delay="0"/>
                                          </p:stCondLst>
                                        </p:cTn>
                                        <p:tgtEl>
                                          <p:spTgt spid="64"/>
                                        </p:tgtEl>
                                        <p:attrNameLst>
                                          <p:attrName>style.visibility</p:attrName>
                                        </p:attrNameLst>
                                      </p:cBhvr>
                                      <p:to>
                                        <p:strVal val="visible"/>
                                      </p:to>
                                    </p:set>
                                    <p:anim calcmode="lin" valueType="num">
                                      <p:cBhvr>
                                        <p:cTn id="22" dur="500"/>
                                        <p:tgtEl>
                                          <p:spTgt spid="64"/>
                                        </p:tgtEl>
                                        <p:attrNameLst>
                                          <p:attrName>ppt_y</p:attrName>
                                        </p:attrNameLst>
                                      </p:cBhvr>
                                      <p:tavLst>
                                        <p:tav tm="0">
                                          <p:val>
                                            <p:strVal val="#ppt_y-#ppt_h*1.125000"/>
                                          </p:val>
                                        </p:tav>
                                        <p:tav tm="100000">
                                          <p:val>
                                            <p:strVal val="#ppt_y"/>
                                          </p:val>
                                        </p:tav>
                                      </p:tavLst>
                                    </p:anim>
                                    <p:animEffect transition="in" filter="wipe(down)">
                                      <p:cBhvr>
                                        <p:cTn id="23" dur="500"/>
                                        <p:tgtEl>
                                          <p:spTgt spid="64"/>
                                        </p:tgtEl>
                                      </p:cBhvr>
                                    </p:animEffect>
                                  </p:childTnLst>
                                </p:cTn>
                              </p:par>
                            </p:childTnLst>
                          </p:cTn>
                        </p:par>
                        <p:par>
                          <p:cTn id="24" fill="hold">
                            <p:stCondLst>
                              <p:cond delay="2000"/>
                            </p:stCondLst>
                            <p:childTnLst>
                              <p:par>
                                <p:cTn id="25" presetID="12" presetClass="entr" presetSubtype="1"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p:tgtEl>
                                          <p:spTgt spid="22"/>
                                        </p:tgtEl>
                                        <p:attrNameLst>
                                          <p:attrName>ppt_y</p:attrName>
                                        </p:attrNameLst>
                                      </p:cBhvr>
                                      <p:tavLst>
                                        <p:tav tm="0">
                                          <p:val>
                                            <p:strVal val="#ppt_y-#ppt_h*1.125000"/>
                                          </p:val>
                                        </p:tav>
                                        <p:tav tm="100000">
                                          <p:val>
                                            <p:strVal val="#ppt_y"/>
                                          </p:val>
                                        </p:tav>
                                      </p:tavLst>
                                    </p:anim>
                                    <p:animEffect transition="in" filter="wipe(down)">
                                      <p:cBhvr>
                                        <p:cTn id="28" dur="500"/>
                                        <p:tgtEl>
                                          <p:spTgt spid="22"/>
                                        </p:tgtEl>
                                      </p:cBhvr>
                                    </p:animEffect>
                                  </p:childTnLst>
                                </p:cTn>
                              </p:par>
                            </p:childTnLst>
                          </p:cTn>
                        </p:par>
                        <p:par>
                          <p:cTn id="29" fill="hold">
                            <p:stCondLst>
                              <p:cond delay="2500"/>
                            </p:stCondLst>
                            <p:childTnLst>
                              <p:par>
                                <p:cTn id="30" presetID="12" presetClass="entr" presetSubtype="1" fill="hold" nodeType="after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500"/>
                                        <p:tgtEl>
                                          <p:spTgt spid="28"/>
                                        </p:tgtEl>
                                        <p:attrNameLst>
                                          <p:attrName>ppt_y</p:attrName>
                                        </p:attrNameLst>
                                      </p:cBhvr>
                                      <p:tavLst>
                                        <p:tav tm="0">
                                          <p:val>
                                            <p:strVal val="#ppt_y-#ppt_h*1.125000"/>
                                          </p:val>
                                        </p:tav>
                                        <p:tav tm="100000">
                                          <p:val>
                                            <p:strVal val="#ppt_y"/>
                                          </p:val>
                                        </p:tav>
                                      </p:tavLst>
                                    </p:anim>
                                    <p:animEffect transition="in" filter="wipe(down)">
                                      <p:cBhvr>
                                        <p:cTn id="33" dur="500"/>
                                        <p:tgtEl>
                                          <p:spTgt spid="28"/>
                                        </p:tgtEl>
                                      </p:cBhvr>
                                    </p:animEffect>
                                  </p:childTnLst>
                                </p:cTn>
                              </p:par>
                            </p:childTnLst>
                          </p:cTn>
                        </p:par>
                        <p:par>
                          <p:cTn id="34" fill="hold">
                            <p:stCondLst>
                              <p:cond delay="3000"/>
                            </p:stCondLst>
                            <p:childTnLst>
                              <p:par>
                                <p:cTn id="35" presetID="12" presetClass="entr" presetSubtype="1" fill="hold" nodeType="after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p:cTn id="37" dur="500"/>
                                        <p:tgtEl>
                                          <p:spTgt spid="34"/>
                                        </p:tgtEl>
                                        <p:attrNameLst>
                                          <p:attrName>ppt_y</p:attrName>
                                        </p:attrNameLst>
                                      </p:cBhvr>
                                      <p:tavLst>
                                        <p:tav tm="0">
                                          <p:val>
                                            <p:strVal val="#ppt_y-#ppt_h*1.125000"/>
                                          </p:val>
                                        </p:tav>
                                        <p:tav tm="100000">
                                          <p:val>
                                            <p:strVal val="#ppt_y"/>
                                          </p:val>
                                        </p:tav>
                                      </p:tavLst>
                                    </p:anim>
                                    <p:animEffect transition="in" filter="wipe(down)">
                                      <p:cBhvr>
                                        <p:cTn id="38" dur="500"/>
                                        <p:tgtEl>
                                          <p:spTgt spid="34"/>
                                        </p:tgtEl>
                                      </p:cBhvr>
                                    </p:animEffect>
                                  </p:childTnLst>
                                </p:cTn>
                              </p:par>
                            </p:childTnLst>
                          </p:cTn>
                        </p:par>
                        <p:par>
                          <p:cTn id="39" fill="hold">
                            <p:stCondLst>
                              <p:cond delay="3500"/>
                            </p:stCondLst>
                            <p:childTnLst>
                              <p:par>
                                <p:cTn id="40" presetID="12" presetClass="entr" presetSubtype="1" fill="hold" nodeType="afterEffect">
                                  <p:stCondLst>
                                    <p:cond delay="0"/>
                                  </p:stCondLst>
                                  <p:childTnLst>
                                    <p:set>
                                      <p:cBhvr>
                                        <p:cTn id="41" dur="1" fill="hold">
                                          <p:stCondLst>
                                            <p:cond delay="0"/>
                                          </p:stCondLst>
                                        </p:cTn>
                                        <p:tgtEl>
                                          <p:spTgt spid="40"/>
                                        </p:tgtEl>
                                        <p:attrNameLst>
                                          <p:attrName>style.visibility</p:attrName>
                                        </p:attrNameLst>
                                      </p:cBhvr>
                                      <p:to>
                                        <p:strVal val="visible"/>
                                      </p:to>
                                    </p:set>
                                    <p:anim calcmode="lin" valueType="num">
                                      <p:cBhvr>
                                        <p:cTn id="42" dur="500"/>
                                        <p:tgtEl>
                                          <p:spTgt spid="40"/>
                                        </p:tgtEl>
                                        <p:attrNameLst>
                                          <p:attrName>ppt_y</p:attrName>
                                        </p:attrNameLst>
                                      </p:cBhvr>
                                      <p:tavLst>
                                        <p:tav tm="0">
                                          <p:val>
                                            <p:strVal val="#ppt_y-#ppt_h*1.125000"/>
                                          </p:val>
                                        </p:tav>
                                        <p:tav tm="100000">
                                          <p:val>
                                            <p:strVal val="#ppt_y"/>
                                          </p:val>
                                        </p:tav>
                                      </p:tavLst>
                                    </p:anim>
                                    <p:animEffect transition="in" filter="wipe(down)">
                                      <p:cBhvr>
                                        <p:cTn id="4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5120005"/>
            <a:chOff x="960" y="2111"/>
            <a:chExt cx="17280" cy="8063"/>
          </a:xfrm>
        </p:grpSpPr>
        <p:sp>
          <p:nvSpPr>
            <p:cNvPr id="22" name="矩形: 圆角 1128"/>
            <p:cNvSpPr/>
            <p:nvPr>
              <p:custDataLst>
                <p:tags r:id="rId1"/>
              </p:custDataLst>
            </p:nvPr>
          </p:nvSpPr>
          <p:spPr>
            <a:xfrm>
              <a:off x="960" y="2111"/>
              <a:ext cx="17280" cy="8063"/>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774" y="2458"/>
              <a:ext cx="15578" cy="7467"/>
            </a:xfrm>
            <a:prstGeom prst="rect">
              <a:avLst/>
            </a:prstGeom>
            <a:noFill/>
          </p:spPr>
          <p:txBody>
            <a:bodyPr wrap="square" rtlCol="0">
              <a:spAutoFit/>
            </a:bodyPr>
            <a:lstStyle/>
            <a:p>
              <a:pPr indent="457200" algn="just" fontAlgn="auto">
                <a:lnSpc>
                  <a:spcPct val="12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（一）传染病疫情报告</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2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1. 传染病疫情报告对象</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2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（1）疫情报告人。①义务报告人：城乡居民、机构团体、车站、码头、机场、饭店职工及其他人员；②责任报告人：执行职务的医疗保健人员、卫生人员等。</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2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2）任何单位和个人发现传染病患者或者疑似传染病患者时，应当及时向附近的疾病预防控制机构或者医疗机构报告；疾病预防控制机构、医疗机构和采供血机构及其执行职务的人员发现《传染病防治法》规定的传染病疫情或者发现其他传染病暴发、流行以及突发原因不明的传染病时，应当遵循疫情报告属地的管理原则，按照国务院规定的或者国务院卫生行政部门规定的内容、程序、方式和时限报告。</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2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（3）军队医疗机构向社会公众提供医疗服务，发现《传染病防治法》规定的传染病疫情时，应当按照国务院卫生行政部门的规定报告。</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2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4）港口、机场、铁路疾病预防控制机构以及国境卫生检疫机关发现甲类传染病患者、病原携带者、疑似传染病患者时，应当按照国家有关规定立即向国境口岸所在地的疾病预防控制机构或者所在地县级以上地方人民政府卫生行政部门报告并互相通报。</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621093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二、传染病疫情报告、通报和公布</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5120005"/>
            <a:chOff x="960" y="2111"/>
            <a:chExt cx="17280" cy="8063"/>
          </a:xfrm>
        </p:grpSpPr>
        <p:sp>
          <p:nvSpPr>
            <p:cNvPr id="22" name="矩形: 圆角 1128"/>
            <p:cNvSpPr/>
            <p:nvPr>
              <p:custDataLst>
                <p:tags r:id="rId1"/>
              </p:custDataLst>
            </p:nvPr>
          </p:nvSpPr>
          <p:spPr>
            <a:xfrm>
              <a:off x="960" y="2111"/>
              <a:ext cx="17280" cy="8063"/>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834" y="2980"/>
              <a:ext cx="15578" cy="6033"/>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2. 疫情报告时限　发现甲类传染病患者、病原携带者，乙类传染病中的新型冠状病毒感染的肺炎、传染性非典型肺炎、炭疽中的肺炭疽、人感染高致病性禽流感患者、甲型 H1N1 流感患者、病原携带者时，应当在 2 小时内向发病地的疾病预防控制机构报告；发现乙类传染病患者、病原携带者和疑似传染病患者时，应当在 6 小时内向发病地的疾病预防控制机构报告；在丙类传染病监测区内发现丙类传染病患者时，应当在 12 小时内向发病地的疾病预防控制机构报告。</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3. 传染病疫情信息的收集　疾病预防控制机构和医疗机构应当确定专门的部门或者人员，承担传染病疫情信息管理工作。应当主动、及时收集、分析、调查、核实传染病疫情信息。接到甲类、乙类传染病疫情报告或者发现传染病暴发、流行时，应当立即报告当地卫生行政部门，由当地卫生行政部门立即报告当地人民政府，同时报告上级卫生行政部门和国务院卫生行政部门。</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621093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二、传染病疫情报告、通报和公布</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5120005"/>
            <a:chOff x="960" y="2111"/>
            <a:chExt cx="17280" cy="8063"/>
          </a:xfrm>
        </p:grpSpPr>
        <p:sp>
          <p:nvSpPr>
            <p:cNvPr id="22" name="矩形: 圆角 1128"/>
            <p:cNvSpPr/>
            <p:nvPr>
              <p:custDataLst>
                <p:tags r:id="rId1"/>
              </p:custDataLst>
            </p:nvPr>
          </p:nvSpPr>
          <p:spPr>
            <a:xfrm>
              <a:off x="960" y="2111"/>
              <a:ext cx="17280" cy="8063"/>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834" y="2472"/>
              <a:ext cx="15578" cy="7341"/>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（二）传染病疫情的通报和公布 </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1. 传染病疫情的通报</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（1）国务院卫生行政部门应当及时向国务院其他有关部门和各省、自治区、直辖市人民政府卫生行政部门通报全国传染病疫情以及监测、预警的相关信息。</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（2）毗邻的以及相关的地方人民政府卫生行政部门，应当及时互相通报本行政区域的传染病疫情以及监测、预警的相关信息。</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（3）县级以上地方人民政府卫生行政部门应当及时向本行政区域内的疾病预防控机构和医疗机构通报传染病疫情以及监测、预警的相关信息。</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（4）县级以上人民政府有关部门发现传染病疫情时，应当及时向同级人民政府卫生行政部门通报。</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（5）中国人民解放军卫生主管部门发现传染病疫情时，应当向国务院卫生行政部门</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621093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二、传染病疫情报告、通报和公布</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5120005"/>
            <a:chOff x="960" y="2111"/>
            <a:chExt cx="17280" cy="8063"/>
          </a:xfrm>
        </p:grpSpPr>
        <p:sp>
          <p:nvSpPr>
            <p:cNvPr id="22" name="矩形: 圆角 1128"/>
            <p:cNvSpPr/>
            <p:nvPr>
              <p:custDataLst>
                <p:tags r:id="rId1"/>
              </p:custDataLst>
            </p:nvPr>
          </p:nvSpPr>
          <p:spPr>
            <a:xfrm>
              <a:off x="960" y="2111"/>
              <a:ext cx="17280" cy="8063"/>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834" y="2472"/>
              <a:ext cx="15578" cy="6943"/>
            </a:xfrm>
            <a:prstGeom prst="rect">
              <a:avLst/>
            </a:prstGeom>
            <a:noFill/>
          </p:spPr>
          <p:txBody>
            <a:bodyPr wrap="square" rtlCol="0">
              <a:spAutoFit/>
            </a:bodyPr>
            <a:lstStyle/>
            <a:p>
              <a:pPr indent="457200" algn="just" fontAlgn="auto">
                <a:lnSpc>
                  <a:spcPct val="12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（二）传染病疫情的通报和公布 </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2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1. 传染病疫情的通报</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2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（1）国务院卫生行政部门应当及时向国务院其他有关部门和各省、自治区、直辖市人民政府卫生行政部门通报全国传染病疫情以及监测、预警的相关信息。</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2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（2）毗邻的以及相关的地方人民政府卫生行政部门，应当及时互相通报本行政区域的传染病疫情以及监测、预警的相关信息。</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2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（3）县级以上地方人民政府卫生行政部门应当及时向本行政区域内的疾病预防控机构和医疗机构通报传染病疫情以及监测、预警的相关信息。</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2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（4）县级以上人民政府有关部门发现传染病疫情时，应当及时向同级人民政府卫生行政部门通报。</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2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（5）中国人民解放军卫生主管部门发现传染病疫情时，应当向国务院卫生行政部门通报。</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2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（6）动物防疫机构和疾病预防控制机构，应当及时互相通报动物间和人之间发生的人畜共患传染病疫情以及相关信息。</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621093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二、传染病疫情报告、通报和公布</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2274570"/>
            <a:ext cx="8014335" cy="345059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539490" y="2552065"/>
            <a:ext cx="7465060" cy="2999740"/>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2. 传染病疫情的公布　《传染病防治法》规定：国家建立传染病疫情信息公布制度。国务院卫生行政部门定期公布全国传染病疫情信息。省、自治区、直辖市人民政府卫生行政部门定期公布本行政区域的传染病疫情信息；传染病暴发、流行时，国务院卫生行政部门负责向社会公布传染病疫情信息，并可以授权省、自治区、直辖市人民政府卫生行政部门向社会公布本行政区域的传染病疫情信息。公布传染病疫情信息应当及时、准确。</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Title 6"/>
          <p:cNvSpPr txBox="1"/>
          <p:nvPr>
            <p:custDataLst>
              <p:tags r:id="rId1"/>
            </p:custDataLst>
          </p:nvPr>
        </p:nvSpPr>
        <p:spPr>
          <a:xfrm>
            <a:off x="231407" y="97384"/>
            <a:ext cx="621093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二、传染病疫情报告、通报和公布</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2274570"/>
            <a:ext cx="8014335" cy="345059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577590" y="2969895"/>
            <a:ext cx="7465060" cy="1753235"/>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传染病疫情控制是指当传染病发生、流行或暴发流行时，为了阻止传染病的发展扩散和蔓延而采取的紧急措施。对传染病疫情的控制由疾病预防控制机构和医疗机构实行分级分工管理制度。一般将甲、乙、丙三类法定传染病分别实施强制管理、严格管理和监测管理。</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Title 6"/>
          <p:cNvSpPr txBox="1"/>
          <p:nvPr>
            <p:custDataLst>
              <p:tags r:id="rId1"/>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三、传染病疫情控制</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9784873da7d5dd939555a422eff551ceed9e77a644dba-7A8xtg"/>
          <p:cNvPicPr>
            <a:picLocks noChangeAspect="1"/>
          </p:cNvPicPr>
          <p:nvPr/>
        </p:nvPicPr>
        <p:blipFill>
          <a:blip r:embed="rId1"/>
          <a:srcRect l="12780" t="2600" r="33949" b="13746"/>
          <a:stretch>
            <a:fillRect/>
          </a:stretch>
        </p:blipFill>
        <p:spPr>
          <a:xfrm>
            <a:off x="-15875" y="19685"/>
            <a:ext cx="3674110" cy="6865620"/>
          </a:xfrm>
          <a:prstGeom prst="rect">
            <a:avLst/>
          </a:prstGeom>
        </p:spPr>
      </p:pic>
      <p:sp>
        <p:nvSpPr>
          <p:cNvPr id="3" name="矩形 2"/>
          <p:cNvSpPr/>
          <p:nvPr/>
        </p:nvSpPr>
        <p:spPr>
          <a:xfrm>
            <a:off x="109855" y="132715"/>
            <a:ext cx="3422650" cy="6640195"/>
          </a:xfrm>
          <a:prstGeom prst="rect">
            <a:avLst/>
          </a:prstGeom>
          <a:solidFill>
            <a:schemeClr val="bg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984250" y="1511935"/>
            <a:ext cx="1452880" cy="3046095"/>
          </a:xfrm>
          <a:prstGeom prst="rect">
            <a:avLst/>
          </a:prstGeom>
          <a:noFill/>
        </p:spPr>
        <p:txBody>
          <a:bodyPr wrap="square" rtlCol="0">
            <a:spAutoFit/>
          </a:bodyPr>
          <a:lstStyle/>
          <a:p>
            <a:r>
              <a:rPr lang="zh-CN" altLang="en-US" sz="9600" b="1">
                <a:solidFill>
                  <a:srgbClr val="5A84AF"/>
                </a:solidFill>
                <a:latin typeface="黑体" panose="02010609060101010101" charset="-122"/>
                <a:ea typeface="黑体" panose="02010609060101010101" charset="-122"/>
              </a:rPr>
              <a:t>目</a:t>
            </a:r>
            <a:endParaRPr lang="zh-CN" altLang="en-US" sz="9600" b="1">
              <a:solidFill>
                <a:srgbClr val="5A84AF"/>
              </a:solidFill>
              <a:latin typeface="黑体" panose="02010609060101010101" charset="-122"/>
              <a:ea typeface="黑体" panose="02010609060101010101" charset="-122"/>
            </a:endParaRPr>
          </a:p>
          <a:p>
            <a:r>
              <a:rPr lang="zh-CN" altLang="en-US" sz="9600" b="1">
                <a:solidFill>
                  <a:srgbClr val="5A84AF"/>
                </a:solidFill>
                <a:latin typeface="黑体" panose="02010609060101010101" charset="-122"/>
                <a:ea typeface="黑体" panose="02010609060101010101" charset="-122"/>
              </a:rPr>
              <a:t>录</a:t>
            </a:r>
            <a:endParaRPr lang="zh-CN" altLang="en-US" sz="9600" b="1">
              <a:solidFill>
                <a:srgbClr val="5A84AF"/>
              </a:solidFill>
              <a:latin typeface="黑体" panose="02010609060101010101" charset="-122"/>
              <a:ea typeface="黑体" panose="02010609060101010101" charset="-122"/>
            </a:endParaRPr>
          </a:p>
        </p:txBody>
      </p:sp>
      <p:grpSp>
        <p:nvGrpSpPr>
          <p:cNvPr id="17" name="组合 16"/>
          <p:cNvGrpSpPr/>
          <p:nvPr/>
        </p:nvGrpSpPr>
        <p:grpSpPr>
          <a:xfrm>
            <a:off x="3968022" y="444232"/>
            <a:ext cx="3498580" cy="540000"/>
            <a:chOff x="1397186" y="3857714"/>
            <a:chExt cx="4055189" cy="549605"/>
          </a:xfrm>
        </p:grpSpPr>
        <p:sp>
          <p:nvSpPr>
            <p:cNvPr id="54"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a:t>
              </a:r>
              <a:r>
                <a:rPr lang="zh-CN" altLang="en-US" sz="1800" dirty="0" smtClean="0">
                  <a:solidFill>
                    <a:schemeClr val="bg1"/>
                  </a:solidFill>
                  <a:uFillTx/>
                  <a:latin typeface="华文细黑" panose="02010600040101010101" charset="-122"/>
                  <a:ea typeface="字魂70号-灵悦黑体"/>
                  <a:sym typeface="华文细黑" panose="02010600040101010101" charset="-122"/>
                </a:rPr>
                <a:t>一章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55" name="矩形 54"/>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a:solidFill>
                    <a:schemeClr val="tx1"/>
                  </a:solidFill>
                  <a:latin typeface="微软雅黑" panose="020B0503020204020204" charset="-122"/>
                  <a:ea typeface="微软雅黑" panose="020B0503020204020204" charset="-122"/>
                  <a:cs typeface="黑体" panose="02010609060101010101" charset="-122"/>
                  <a:sym typeface="+mn-ea"/>
                </a:rPr>
                <a:t>绪论</a:t>
              </a:r>
              <a:endParaRPr lang="zh-CN" altLang="en-US" sz="1600" b="1">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18" name="组合 17"/>
          <p:cNvGrpSpPr/>
          <p:nvPr/>
        </p:nvGrpSpPr>
        <p:grpSpPr>
          <a:xfrm>
            <a:off x="7990570" y="444232"/>
            <a:ext cx="3698922" cy="540000"/>
            <a:chOff x="1397186" y="3857714"/>
            <a:chExt cx="4225649" cy="549605"/>
          </a:xfrm>
        </p:grpSpPr>
        <p:sp>
          <p:nvSpPr>
            <p:cNvPr id="20"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第二章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1" name="矩形 20"/>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中国</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卫生法律法规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3" name="组合 22"/>
          <p:cNvGrpSpPr/>
          <p:nvPr/>
        </p:nvGrpSpPr>
        <p:grpSpPr>
          <a:xfrm>
            <a:off x="3968022" y="1353807"/>
            <a:ext cx="3498580" cy="540000"/>
            <a:chOff x="1397186" y="3857714"/>
            <a:chExt cx="4225649" cy="549605"/>
          </a:xfrm>
        </p:grpSpPr>
        <p:sp>
          <p:nvSpPr>
            <p:cNvPr id="24"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第三章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5" name="矩形 24"/>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医学</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社会组织法律法规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6" name="组合 25"/>
          <p:cNvGrpSpPr/>
          <p:nvPr/>
        </p:nvGrpSpPr>
        <p:grpSpPr>
          <a:xfrm>
            <a:off x="7990570" y="1353807"/>
            <a:ext cx="3698922" cy="540000"/>
            <a:chOff x="1397186" y="3857714"/>
            <a:chExt cx="4055189" cy="549605"/>
          </a:xfrm>
        </p:grpSpPr>
        <p:sp>
          <p:nvSpPr>
            <p:cNvPr id="27"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第四章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8" name="矩形 27"/>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医疗</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机构管理法律法规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9" name="组合 28"/>
          <p:cNvGrpSpPr/>
          <p:nvPr/>
        </p:nvGrpSpPr>
        <p:grpSpPr>
          <a:xfrm>
            <a:off x="3968022" y="2271878"/>
            <a:ext cx="3498580" cy="540000"/>
            <a:chOff x="1397186" y="3857714"/>
            <a:chExt cx="4055189" cy="549605"/>
          </a:xfrm>
        </p:grpSpPr>
        <p:sp>
          <p:nvSpPr>
            <p:cNvPr id="31"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第五章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33" name="矩形 32"/>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护士</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管理法律制度</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34" name="组合 33"/>
          <p:cNvGrpSpPr/>
          <p:nvPr/>
        </p:nvGrpSpPr>
        <p:grpSpPr>
          <a:xfrm>
            <a:off x="7990570" y="2271878"/>
            <a:ext cx="3698922" cy="540000"/>
            <a:chOff x="1397186" y="3857714"/>
            <a:chExt cx="4225649" cy="549605"/>
          </a:xfrm>
        </p:grpSpPr>
        <p:sp>
          <p:nvSpPr>
            <p:cNvPr id="35"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第六章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36" name="矩形 35"/>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护理</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法律关系</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37" name="组合 36"/>
          <p:cNvGrpSpPr/>
          <p:nvPr/>
        </p:nvGrpSpPr>
        <p:grpSpPr>
          <a:xfrm>
            <a:off x="7990570" y="3201277"/>
            <a:ext cx="3698922" cy="540000"/>
            <a:chOff x="1397186" y="3857714"/>
            <a:chExt cx="4055189" cy="549605"/>
          </a:xfrm>
        </p:grpSpPr>
        <p:sp>
          <p:nvSpPr>
            <p:cNvPr id="38"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第八章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39" name="矩形 38"/>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执</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业医师法律法规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0" name="组合 39"/>
          <p:cNvGrpSpPr/>
          <p:nvPr/>
        </p:nvGrpSpPr>
        <p:grpSpPr>
          <a:xfrm>
            <a:off x="4008027" y="3201277"/>
            <a:ext cx="3498580" cy="540000"/>
            <a:chOff x="1397186" y="3857714"/>
            <a:chExt cx="4225649" cy="549605"/>
          </a:xfrm>
        </p:grpSpPr>
        <p:sp>
          <p:nvSpPr>
            <p:cNvPr id="41"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第七章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42" name="矩形 41"/>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护理</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行为法律风险管理制度</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3" name="组合 42"/>
          <p:cNvGrpSpPr/>
          <p:nvPr/>
        </p:nvGrpSpPr>
        <p:grpSpPr>
          <a:xfrm>
            <a:off x="3989612" y="4091547"/>
            <a:ext cx="3498580" cy="540000"/>
            <a:chOff x="1397186" y="3857714"/>
            <a:chExt cx="4055189" cy="549605"/>
          </a:xfrm>
        </p:grpSpPr>
        <p:sp>
          <p:nvSpPr>
            <p:cNvPr id="44"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第九章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45" name="矩形 44"/>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药品管理法律法规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 name="组合 3"/>
          <p:cNvGrpSpPr/>
          <p:nvPr/>
        </p:nvGrpSpPr>
        <p:grpSpPr>
          <a:xfrm>
            <a:off x="7990570" y="4091547"/>
            <a:ext cx="3698922" cy="540000"/>
            <a:chOff x="1397186" y="3857714"/>
            <a:chExt cx="4225649" cy="549605"/>
          </a:xfrm>
        </p:grpSpPr>
        <p:sp>
          <p:nvSpPr>
            <p:cNvPr id="5"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6" name="矩形 5"/>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突发</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公共卫生事件与灾害事故应急处理法律法规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7" name="组合 6"/>
          <p:cNvGrpSpPr/>
          <p:nvPr/>
        </p:nvGrpSpPr>
        <p:grpSpPr>
          <a:xfrm>
            <a:off x="7990570" y="4981817"/>
            <a:ext cx="3698922" cy="540000"/>
            <a:chOff x="1397186" y="3857714"/>
            <a:chExt cx="4055189" cy="549605"/>
          </a:xfrm>
        </p:grpSpPr>
        <p:sp>
          <p:nvSpPr>
            <p:cNvPr id="8"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en-US" altLang="zh-CN"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二章</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10" name="矩形 9"/>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献血</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11" name="组合 10"/>
          <p:cNvGrpSpPr/>
          <p:nvPr/>
        </p:nvGrpSpPr>
        <p:grpSpPr>
          <a:xfrm>
            <a:off x="4008027" y="4981817"/>
            <a:ext cx="3498580" cy="540000"/>
            <a:chOff x="1397186" y="3857714"/>
            <a:chExt cx="4225649" cy="549605"/>
          </a:xfrm>
        </p:grpSpPr>
        <p:sp>
          <p:nvSpPr>
            <p:cNvPr id="12"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en-US" altLang="zh-CN"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一章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13" name="矩形 12"/>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传染病</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防治法律法规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52" name="组合 51"/>
          <p:cNvGrpSpPr/>
          <p:nvPr/>
        </p:nvGrpSpPr>
        <p:grpSpPr>
          <a:xfrm>
            <a:off x="3989612" y="5904616"/>
            <a:ext cx="3498580" cy="540000"/>
            <a:chOff x="1397186" y="3857714"/>
            <a:chExt cx="4055189" cy="549605"/>
          </a:xfrm>
        </p:grpSpPr>
        <p:sp>
          <p:nvSpPr>
            <p:cNvPr id="53"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en-US" altLang="zh-CN"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三章</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56" name="矩形 55"/>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中医药</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57" name="组合 56"/>
          <p:cNvGrpSpPr/>
          <p:nvPr/>
        </p:nvGrpSpPr>
        <p:grpSpPr>
          <a:xfrm>
            <a:off x="7990570" y="5904616"/>
            <a:ext cx="3698922" cy="540000"/>
            <a:chOff x="1397186" y="3857714"/>
            <a:chExt cx="4225649" cy="549605"/>
          </a:xfrm>
        </p:grpSpPr>
        <p:sp>
          <p:nvSpPr>
            <p:cNvPr id="58"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en-US" altLang="zh-CN"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四章</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59" name="矩形 58"/>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母</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婴保健法律法规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edge">
                                      <p:cBhvr>
                                        <p:cTn id="7" dur="2000"/>
                                        <p:tgtEl>
                                          <p:spTgt spid="9"/>
                                        </p:tgtEl>
                                      </p:cBhvr>
                                    </p:animEffect>
                                  </p:childTnLst>
                                </p:cTn>
                              </p:par>
                            </p:childTnLst>
                          </p:cTn>
                        </p:par>
                        <p:par>
                          <p:cTn id="8" fill="hold">
                            <p:stCondLst>
                              <p:cond delay="2000"/>
                            </p:stCondLst>
                            <p:childTnLst>
                              <p:par>
                                <p:cTn id="9" presetID="1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p:tgtEl>
                                          <p:spTgt spid="17"/>
                                        </p:tgtEl>
                                        <p:attrNameLst>
                                          <p:attrName>ppt_x</p:attrName>
                                        </p:attrNameLst>
                                      </p:cBhvr>
                                      <p:tavLst>
                                        <p:tav tm="0">
                                          <p:val>
                                            <p:strVal val="#ppt_x-#ppt_w*1.125000"/>
                                          </p:val>
                                        </p:tav>
                                        <p:tav tm="100000">
                                          <p:val>
                                            <p:strVal val="#ppt_x"/>
                                          </p:val>
                                        </p:tav>
                                      </p:tavLst>
                                    </p:anim>
                                    <p:animEffect transition="in" filter="wipe(right)">
                                      <p:cBhvr>
                                        <p:cTn id="12" dur="500"/>
                                        <p:tgtEl>
                                          <p:spTgt spid="17"/>
                                        </p:tgtEl>
                                      </p:cBhvr>
                                    </p:animEffect>
                                  </p:childTnLst>
                                </p:cTn>
                              </p:par>
                            </p:childTnLst>
                          </p:cTn>
                        </p:par>
                        <p:par>
                          <p:cTn id="13" fill="hold">
                            <p:stCondLst>
                              <p:cond delay="2500"/>
                            </p:stCondLst>
                            <p:childTnLst>
                              <p:par>
                                <p:cTn id="14" presetID="12" presetClass="entr" presetSubtype="8"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p:tgtEl>
                                          <p:spTgt spid="18"/>
                                        </p:tgtEl>
                                        <p:attrNameLst>
                                          <p:attrName>ppt_x</p:attrName>
                                        </p:attrNameLst>
                                      </p:cBhvr>
                                      <p:tavLst>
                                        <p:tav tm="0">
                                          <p:val>
                                            <p:strVal val="#ppt_x-#ppt_w*1.125000"/>
                                          </p:val>
                                        </p:tav>
                                        <p:tav tm="100000">
                                          <p:val>
                                            <p:strVal val="#ppt_x"/>
                                          </p:val>
                                        </p:tav>
                                      </p:tavLst>
                                    </p:anim>
                                    <p:animEffect transition="in" filter="wipe(right)">
                                      <p:cBhvr>
                                        <p:cTn id="17" dur="500"/>
                                        <p:tgtEl>
                                          <p:spTgt spid="18"/>
                                        </p:tgtEl>
                                      </p:cBhvr>
                                    </p:animEffect>
                                  </p:childTnLst>
                                </p:cTn>
                              </p:par>
                            </p:childTnLst>
                          </p:cTn>
                        </p:par>
                        <p:par>
                          <p:cTn id="18" fill="hold">
                            <p:stCondLst>
                              <p:cond delay="3000"/>
                            </p:stCondLst>
                            <p:childTnLst>
                              <p:par>
                                <p:cTn id="19" presetID="12" presetClass="entr" presetSubtype="8"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p:tgtEl>
                                          <p:spTgt spid="23"/>
                                        </p:tgtEl>
                                        <p:attrNameLst>
                                          <p:attrName>ppt_x</p:attrName>
                                        </p:attrNameLst>
                                      </p:cBhvr>
                                      <p:tavLst>
                                        <p:tav tm="0">
                                          <p:val>
                                            <p:strVal val="#ppt_x-#ppt_w*1.125000"/>
                                          </p:val>
                                        </p:tav>
                                        <p:tav tm="100000">
                                          <p:val>
                                            <p:strVal val="#ppt_x"/>
                                          </p:val>
                                        </p:tav>
                                      </p:tavLst>
                                    </p:anim>
                                    <p:animEffect transition="in" filter="wipe(right)">
                                      <p:cBhvr>
                                        <p:cTn id="22" dur="500"/>
                                        <p:tgtEl>
                                          <p:spTgt spid="23"/>
                                        </p:tgtEl>
                                      </p:cBhvr>
                                    </p:animEffect>
                                  </p:childTnLst>
                                </p:cTn>
                              </p:par>
                            </p:childTnLst>
                          </p:cTn>
                        </p:par>
                        <p:par>
                          <p:cTn id="23" fill="hold">
                            <p:stCondLst>
                              <p:cond delay="3500"/>
                            </p:stCondLst>
                            <p:childTnLst>
                              <p:par>
                                <p:cTn id="24" presetID="12" presetClass="entr" presetSubtype="8"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p:tgtEl>
                                          <p:spTgt spid="26"/>
                                        </p:tgtEl>
                                        <p:attrNameLst>
                                          <p:attrName>ppt_x</p:attrName>
                                        </p:attrNameLst>
                                      </p:cBhvr>
                                      <p:tavLst>
                                        <p:tav tm="0">
                                          <p:val>
                                            <p:strVal val="#ppt_x-#ppt_w*1.125000"/>
                                          </p:val>
                                        </p:tav>
                                        <p:tav tm="100000">
                                          <p:val>
                                            <p:strVal val="#ppt_x"/>
                                          </p:val>
                                        </p:tav>
                                      </p:tavLst>
                                    </p:anim>
                                    <p:animEffect transition="in" filter="wipe(right)">
                                      <p:cBhvr>
                                        <p:cTn id="27" dur="500"/>
                                        <p:tgtEl>
                                          <p:spTgt spid="26"/>
                                        </p:tgtEl>
                                      </p:cBhvr>
                                    </p:animEffect>
                                  </p:childTnLst>
                                </p:cTn>
                              </p:par>
                            </p:childTnLst>
                          </p:cTn>
                        </p:par>
                        <p:par>
                          <p:cTn id="28" fill="hold">
                            <p:stCondLst>
                              <p:cond delay="4000"/>
                            </p:stCondLst>
                            <p:childTnLst>
                              <p:par>
                                <p:cTn id="29" presetID="12" presetClass="entr" presetSubtype="8"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p:tgtEl>
                                          <p:spTgt spid="29"/>
                                        </p:tgtEl>
                                        <p:attrNameLst>
                                          <p:attrName>ppt_x</p:attrName>
                                        </p:attrNameLst>
                                      </p:cBhvr>
                                      <p:tavLst>
                                        <p:tav tm="0">
                                          <p:val>
                                            <p:strVal val="#ppt_x-#ppt_w*1.125000"/>
                                          </p:val>
                                        </p:tav>
                                        <p:tav tm="100000">
                                          <p:val>
                                            <p:strVal val="#ppt_x"/>
                                          </p:val>
                                        </p:tav>
                                      </p:tavLst>
                                    </p:anim>
                                    <p:animEffect transition="in" filter="wipe(right)">
                                      <p:cBhvr>
                                        <p:cTn id="32" dur="500"/>
                                        <p:tgtEl>
                                          <p:spTgt spid="29"/>
                                        </p:tgtEl>
                                      </p:cBhvr>
                                    </p:animEffect>
                                  </p:childTnLst>
                                </p:cTn>
                              </p:par>
                            </p:childTnLst>
                          </p:cTn>
                        </p:par>
                        <p:par>
                          <p:cTn id="33" fill="hold">
                            <p:stCondLst>
                              <p:cond delay="4500"/>
                            </p:stCondLst>
                            <p:childTnLst>
                              <p:par>
                                <p:cTn id="34" presetID="12" presetClass="entr" presetSubtype="8" fill="hold" nodeType="after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500"/>
                                        <p:tgtEl>
                                          <p:spTgt spid="34"/>
                                        </p:tgtEl>
                                        <p:attrNameLst>
                                          <p:attrName>ppt_x</p:attrName>
                                        </p:attrNameLst>
                                      </p:cBhvr>
                                      <p:tavLst>
                                        <p:tav tm="0">
                                          <p:val>
                                            <p:strVal val="#ppt_x-#ppt_w*1.125000"/>
                                          </p:val>
                                        </p:tav>
                                        <p:tav tm="100000">
                                          <p:val>
                                            <p:strVal val="#ppt_x"/>
                                          </p:val>
                                        </p:tav>
                                      </p:tavLst>
                                    </p:anim>
                                    <p:animEffect transition="in" filter="wipe(right)">
                                      <p:cBhvr>
                                        <p:cTn id="37" dur="500"/>
                                        <p:tgtEl>
                                          <p:spTgt spid="34"/>
                                        </p:tgtEl>
                                      </p:cBhvr>
                                    </p:animEffect>
                                  </p:childTnLst>
                                </p:cTn>
                              </p:par>
                            </p:childTnLst>
                          </p:cTn>
                        </p:par>
                        <p:par>
                          <p:cTn id="38" fill="hold">
                            <p:stCondLst>
                              <p:cond delay="5000"/>
                            </p:stCondLst>
                            <p:childTnLst>
                              <p:par>
                                <p:cTn id="39" presetID="12" presetClass="entr" presetSubtype="8" fill="hold"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additive="base">
                                        <p:cTn id="41" dur="500"/>
                                        <p:tgtEl>
                                          <p:spTgt spid="40"/>
                                        </p:tgtEl>
                                        <p:attrNameLst>
                                          <p:attrName>ppt_x</p:attrName>
                                        </p:attrNameLst>
                                      </p:cBhvr>
                                      <p:tavLst>
                                        <p:tav tm="0">
                                          <p:val>
                                            <p:strVal val="#ppt_x-#ppt_w*1.125000"/>
                                          </p:val>
                                        </p:tav>
                                        <p:tav tm="100000">
                                          <p:val>
                                            <p:strVal val="#ppt_x"/>
                                          </p:val>
                                        </p:tav>
                                      </p:tavLst>
                                    </p:anim>
                                    <p:animEffect transition="in" filter="wipe(right)">
                                      <p:cBhvr>
                                        <p:cTn id="42" dur="500"/>
                                        <p:tgtEl>
                                          <p:spTgt spid="40"/>
                                        </p:tgtEl>
                                      </p:cBhvr>
                                    </p:animEffect>
                                  </p:childTnLst>
                                </p:cTn>
                              </p:par>
                            </p:childTnLst>
                          </p:cTn>
                        </p:par>
                        <p:par>
                          <p:cTn id="43" fill="hold">
                            <p:stCondLst>
                              <p:cond delay="5500"/>
                            </p:stCondLst>
                            <p:childTnLst>
                              <p:par>
                                <p:cTn id="44" presetID="12" presetClass="entr" presetSubtype="8" fill="hold" nodeType="after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additive="base">
                                        <p:cTn id="46" dur="500"/>
                                        <p:tgtEl>
                                          <p:spTgt spid="37"/>
                                        </p:tgtEl>
                                        <p:attrNameLst>
                                          <p:attrName>ppt_x</p:attrName>
                                        </p:attrNameLst>
                                      </p:cBhvr>
                                      <p:tavLst>
                                        <p:tav tm="0">
                                          <p:val>
                                            <p:strVal val="#ppt_x-#ppt_w*1.125000"/>
                                          </p:val>
                                        </p:tav>
                                        <p:tav tm="100000">
                                          <p:val>
                                            <p:strVal val="#ppt_x"/>
                                          </p:val>
                                        </p:tav>
                                      </p:tavLst>
                                    </p:anim>
                                    <p:animEffect transition="in" filter="wipe(right)">
                                      <p:cBhvr>
                                        <p:cTn id="47" dur="500"/>
                                        <p:tgtEl>
                                          <p:spTgt spid="37"/>
                                        </p:tgtEl>
                                      </p:cBhvr>
                                    </p:animEffect>
                                  </p:childTnLst>
                                </p:cTn>
                              </p:par>
                            </p:childTnLst>
                          </p:cTn>
                        </p:par>
                        <p:par>
                          <p:cTn id="48" fill="hold">
                            <p:stCondLst>
                              <p:cond delay="6000"/>
                            </p:stCondLst>
                            <p:childTnLst>
                              <p:par>
                                <p:cTn id="49" presetID="12" presetClass="entr" presetSubtype="8" fill="hold" nodeType="after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p:tgtEl>
                                          <p:spTgt spid="43"/>
                                        </p:tgtEl>
                                        <p:attrNameLst>
                                          <p:attrName>ppt_x</p:attrName>
                                        </p:attrNameLst>
                                      </p:cBhvr>
                                      <p:tavLst>
                                        <p:tav tm="0">
                                          <p:val>
                                            <p:strVal val="#ppt_x-#ppt_w*1.125000"/>
                                          </p:val>
                                        </p:tav>
                                        <p:tav tm="100000">
                                          <p:val>
                                            <p:strVal val="#ppt_x"/>
                                          </p:val>
                                        </p:tav>
                                      </p:tavLst>
                                    </p:anim>
                                    <p:animEffect transition="in" filter="wipe(right)">
                                      <p:cBhvr>
                                        <p:cTn id="52" dur="500"/>
                                        <p:tgtEl>
                                          <p:spTgt spid="43"/>
                                        </p:tgtEl>
                                      </p:cBhvr>
                                    </p:animEffect>
                                  </p:childTnLst>
                                </p:cTn>
                              </p:par>
                            </p:childTnLst>
                          </p:cTn>
                        </p:par>
                        <p:par>
                          <p:cTn id="53" fill="hold">
                            <p:stCondLst>
                              <p:cond delay="6500"/>
                            </p:stCondLst>
                            <p:childTnLst>
                              <p:par>
                                <p:cTn id="54" presetID="12" presetClass="entr" presetSubtype="8" fill="hold" nodeType="after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additive="base">
                                        <p:cTn id="56" dur="500"/>
                                        <p:tgtEl>
                                          <p:spTgt spid="4"/>
                                        </p:tgtEl>
                                        <p:attrNameLst>
                                          <p:attrName>ppt_x</p:attrName>
                                        </p:attrNameLst>
                                      </p:cBhvr>
                                      <p:tavLst>
                                        <p:tav tm="0">
                                          <p:val>
                                            <p:strVal val="#ppt_x-#ppt_w*1.125000"/>
                                          </p:val>
                                        </p:tav>
                                        <p:tav tm="100000">
                                          <p:val>
                                            <p:strVal val="#ppt_x"/>
                                          </p:val>
                                        </p:tav>
                                      </p:tavLst>
                                    </p:anim>
                                    <p:animEffect transition="in" filter="wipe(right)">
                                      <p:cBhvr>
                                        <p:cTn id="57" dur="500"/>
                                        <p:tgtEl>
                                          <p:spTgt spid="4"/>
                                        </p:tgtEl>
                                      </p:cBhvr>
                                    </p:animEffect>
                                  </p:childTnLst>
                                </p:cTn>
                              </p:par>
                            </p:childTnLst>
                          </p:cTn>
                        </p:par>
                        <p:par>
                          <p:cTn id="58" fill="hold">
                            <p:stCondLst>
                              <p:cond delay="7000"/>
                            </p:stCondLst>
                            <p:childTnLst>
                              <p:par>
                                <p:cTn id="59" presetID="12" presetClass="entr" presetSubtype="8" fill="hold" nodeType="after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p:tgtEl>
                                          <p:spTgt spid="11"/>
                                        </p:tgtEl>
                                        <p:attrNameLst>
                                          <p:attrName>ppt_x</p:attrName>
                                        </p:attrNameLst>
                                      </p:cBhvr>
                                      <p:tavLst>
                                        <p:tav tm="0">
                                          <p:val>
                                            <p:strVal val="#ppt_x-#ppt_w*1.125000"/>
                                          </p:val>
                                        </p:tav>
                                        <p:tav tm="100000">
                                          <p:val>
                                            <p:strVal val="#ppt_x"/>
                                          </p:val>
                                        </p:tav>
                                      </p:tavLst>
                                    </p:anim>
                                    <p:animEffect transition="in" filter="wipe(right)">
                                      <p:cBhvr>
                                        <p:cTn id="62" dur="500"/>
                                        <p:tgtEl>
                                          <p:spTgt spid="11"/>
                                        </p:tgtEl>
                                      </p:cBhvr>
                                    </p:animEffect>
                                  </p:childTnLst>
                                </p:cTn>
                              </p:par>
                            </p:childTnLst>
                          </p:cTn>
                        </p:par>
                        <p:par>
                          <p:cTn id="63" fill="hold">
                            <p:stCondLst>
                              <p:cond delay="7500"/>
                            </p:stCondLst>
                            <p:childTnLst>
                              <p:par>
                                <p:cTn id="64" presetID="12" presetClass="entr" presetSubtype="8" fill="hold" nodeType="after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additive="base">
                                        <p:cTn id="66" dur="500"/>
                                        <p:tgtEl>
                                          <p:spTgt spid="7"/>
                                        </p:tgtEl>
                                        <p:attrNameLst>
                                          <p:attrName>ppt_x</p:attrName>
                                        </p:attrNameLst>
                                      </p:cBhvr>
                                      <p:tavLst>
                                        <p:tav tm="0">
                                          <p:val>
                                            <p:strVal val="#ppt_x-#ppt_w*1.125000"/>
                                          </p:val>
                                        </p:tav>
                                        <p:tav tm="100000">
                                          <p:val>
                                            <p:strVal val="#ppt_x"/>
                                          </p:val>
                                        </p:tav>
                                      </p:tavLst>
                                    </p:anim>
                                    <p:animEffect transition="in" filter="wipe(right)">
                                      <p:cBhvr>
                                        <p:cTn id="67" dur="500"/>
                                        <p:tgtEl>
                                          <p:spTgt spid="7"/>
                                        </p:tgtEl>
                                      </p:cBhvr>
                                    </p:animEffect>
                                  </p:childTnLst>
                                </p:cTn>
                              </p:par>
                            </p:childTnLst>
                          </p:cTn>
                        </p:par>
                        <p:par>
                          <p:cTn id="68" fill="hold">
                            <p:stCondLst>
                              <p:cond delay="8000"/>
                            </p:stCondLst>
                            <p:childTnLst>
                              <p:par>
                                <p:cTn id="69" presetID="12" presetClass="entr" presetSubtype="8" fill="hold" nodeType="afterEffect">
                                  <p:stCondLst>
                                    <p:cond delay="0"/>
                                  </p:stCondLst>
                                  <p:childTnLst>
                                    <p:set>
                                      <p:cBhvr>
                                        <p:cTn id="70" dur="1" fill="hold">
                                          <p:stCondLst>
                                            <p:cond delay="0"/>
                                          </p:stCondLst>
                                        </p:cTn>
                                        <p:tgtEl>
                                          <p:spTgt spid="52"/>
                                        </p:tgtEl>
                                        <p:attrNameLst>
                                          <p:attrName>style.visibility</p:attrName>
                                        </p:attrNameLst>
                                      </p:cBhvr>
                                      <p:to>
                                        <p:strVal val="visible"/>
                                      </p:to>
                                    </p:set>
                                    <p:anim calcmode="lin" valueType="num">
                                      <p:cBhvr additive="base">
                                        <p:cTn id="71" dur="500"/>
                                        <p:tgtEl>
                                          <p:spTgt spid="52"/>
                                        </p:tgtEl>
                                        <p:attrNameLst>
                                          <p:attrName>ppt_x</p:attrName>
                                        </p:attrNameLst>
                                      </p:cBhvr>
                                      <p:tavLst>
                                        <p:tav tm="0">
                                          <p:val>
                                            <p:strVal val="#ppt_x-#ppt_w*1.125000"/>
                                          </p:val>
                                        </p:tav>
                                        <p:tav tm="100000">
                                          <p:val>
                                            <p:strVal val="#ppt_x"/>
                                          </p:val>
                                        </p:tav>
                                      </p:tavLst>
                                    </p:anim>
                                    <p:animEffect transition="in" filter="wipe(right)">
                                      <p:cBhvr>
                                        <p:cTn id="72" dur="500"/>
                                        <p:tgtEl>
                                          <p:spTgt spid="52"/>
                                        </p:tgtEl>
                                      </p:cBhvr>
                                    </p:animEffect>
                                  </p:childTnLst>
                                </p:cTn>
                              </p:par>
                            </p:childTnLst>
                          </p:cTn>
                        </p:par>
                        <p:par>
                          <p:cTn id="73" fill="hold">
                            <p:stCondLst>
                              <p:cond delay="8500"/>
                            </p:stCondLst>
                            <p:childTnLst>
                              <p:par>
                                <p:cTn id="74" presetID="12" presetClass="entr" presetSubtype="8" fill="hold" nodeType="afterEffect">
                                  <p:stCondLst>
                                    <p:cond delay="0"/>
                                  </p:stCondLst>
                                  <p:childTnLst>
                                    <p:set>
                                      <p:cBhvr>
                                        <p:cTn id="75" dur="1" fill="hold">
                                          <p:stCondLst>
                                            <p:cond delay="0"/>
                                          </p:stCondLst>
                                        </p:cTn>
                                        <p:tgtEl>
                                          <p:spTgt spid="57"/>
                                        </p:tgtEl>
                                        <p:attrNameLst>
                                          <p:attrName>style.visibility</p:attrName>
                                        </p:attrNameLst>
                                      </p:cBhvr>
                                      <p:to>
                                        <p:strVal val="visible"/>
                                      </p:to>
                                    </p:set>
                                    <p:anim calcmode="lin" valueType="num">
                                      <p:cBhvr additive="base">
                                        <p:cTn id="76" dur="500"/>
                                        <p:tgtEl>
                                          <p:spTgt spid="57"/>
                                        </p:tgtEl>
                                        <p:attrNameLst>
                                          <p:attrName>ppt_x</p:attrName>
                                        </p:attrNameLst>
                                      </p:cBhvr>
                                      <p:tavLst>
                                        <p:tav tm="0">
                                          <p:val>
                                            <p:strVal val="#ppt_x-#ppt_w*1.125000"/>
                                          </p:val>
                                        </p:tav>
                                        <p:tav tm="100000">
                                          <p:val>
                                            <p:strVal val="#ppt_x"/>
                                          </p:val>
                                        </p:tav>
                                      </p:tavLst>
                                    </p:anim>
                                    <p:animEffect transition="in" filter="wipe(right)">
                                      <p:cBhvr>
                                        <p:cTn id="77"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2141220" y="1673860"/>
            <a:ext cx="8060055" cy="3138170"/>
          </a:xfrm>
          <a:prstGeom prst="rect">
            <a:avLst/>
          </a:prstGeom>
          <a:noFill/>
          <a:ln>
            <a:noFill/>
          </a:ln>
        </p:spPr>
        <p:txBody>
          <a:bodyPr wrap="square" rtlCol="0" anchor="t">
            <a:spAutoFit/>
          </a:bodyPr>
          <a:lstStyle/>
          <a:p>
            <a:pPr algn="ctr"/>
            <a:r>
              <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第三节</a:t>
            </a:r>
            <a:endParaRPr lang="zh-CN" altLang="en-US" sz="66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传染病医疗救治的法律规定</a:t>
            </a:r>
            <a:endPar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2781935"/>
            <a:ext cx="8014335" cy="234950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577590" y="3067685"/>
            <a:ext cx="7465060" cy="1753235"/>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县级以上人民政府应当加强和完善传染病医疗救治服务网络的建设，指定具备传染病救治条件和能力的医疗机构承担传染病救治任务，或者根据传染病救治需要设置传染病医院。医疗机构的基本标准、建筑设计和服务流程，应当符合预防传染病医院感染的要求。</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Title 6"/>
          <p:cNvSpPr txBox="1"/>
          <p:nvPr>
            <p:custDataLst>
              <p:tags r:id="rId1"/>
            </p:custDataLst>
          </p:nvPr>
        </p:nvSpPr>
        <p:spPr>
          <a:xfrm>
            <a:off x="231407" y="97384"/>
            <a:ext cx="621093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一、建立传染病医疗救治服务网络</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5120005"/>
            <a:chOff x="960" y="2111"/>
            <a:chExt cx="17280" cy="8063"/>
          </a:xfrm>
        </p:grpSpPr>
        <p:sp>
          <p:nvSpPr>
            <p:cNvPr id="22" name="矩形: 圆角 1128"/>
            <p:cNvSpPr/>
            <p:nvPr>
              <p:custDataLst>
                <p:tags r:id="rId1"/>
              </p:custDataLst>
            </p:nvPr>
          </p:nvSpPr>
          <p:spPr>
            <a:xfrm>
              <a:off x="960" y="2111"/>
              <a:ext cx="17280" cy="8063"/>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834" y="2472"/>
              <a:ext cx="15578" cy="7341"/>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（一）诊疗行为规范</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（1）医疗机构应当按照国务院卫生行政部门规定的传染病诊断标准和治疗要求，采取相应措施，提高传染病医疗救治能力。</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（2）医疗机构应当对传染病患者或者疑似传染病患者提供医疗救护、现场救援和接诊治疗服务，书写病历记录以及其他有关资料，并妥善保管。</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（3）医疗机构应当按照规定对使用的医疗器械进行消毒；对按照规定一次使用的医疗器具，应当在使用后予以销毁。</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（二）预检、分诊规范</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医疗机构应当实行传染病预检、分诊制度；对传染病患者、疑似传染病患者，应当引导至相对隔离的分诊点进行初诊。医疗机构不具备相应救治能力的，应当将患者及其病历记录复印件一并转至具备相应救治能力的医疗机构。</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499745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二、医疗机构医疗救治规范</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2141220" y="1673860"/>
            <a:ext cx="8060055" cy="3138170"/>
          </a:xfrm>
          <a:prstGeom prst="rect">
            <a:avLst/>
          </a:prstGeom>
          <a:noFill/>
          <a:ln>
            <a:noFill/>
          </a:ln>
        </p:spPr>
        <p:txBody>
          <a:bodyPr wrap="square" rtlCol="0" anchor="t">
            <a:spAutoFit/>
          </a:bodyPr>
          <a:lstStyle/>
          <a:p>
            <a:pPr algn="ctr"/>
            <a:r>
              <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第四节</a:t>
            </a:r>
            <a:endParaRPr lang="zh-CN" altLang="en-US" sz="66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传染病监督管理的法律规定</a:t>
            </a:r>
            <a:endPar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005205"/>
            <a:ext cx="10972800" cy="5464810"/>
            <a:chOff x="960" y="1568"/>
            <a:chExt cx="17280" cy="8606"/>
          </a:xfrm>
        </p:grpSpPr>
        <p:sp>
          <p:nvSpPr>
            <p:cNvPr id="22" name="矩形: 圆角 1128"/>
            <p:cNvSpPr/>
            <p:nvPr>
              <p:custDataLst>
                <p:tags r:id="rId1"/>
              </p:custDataLst>
            </p:nvPr>
          </p:nvSpPr>
          <p:spPr>
            <a:xfrm>
              <a:off x="960" y="1568"/>
              <a:ext cx="17280" cy="8606"/>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187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9499"/>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834" y="2352"/>
              <a:ext cx="15578" cy="7341"/>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1）县级以上人民政府卫生行政部门对传染病防治工作履行下列监督检查职责：①对下级人民政府卫生行政部门履行本法规定的传染病防治职责进行监督检查；②对疾病预防控制机构、医疗机构的传染病防治工作进行监督检查；③对采供血机构的采供血活动进行监督检查；④对用于传染病防治的消毒产品及其生产单位进行监督检查，并对饮用水供水单位从事生产或者供应活动以及涉及饮用水卫生安全的产品进行监督检查；⑤对传染病菌种、毒种和传染病检测样本的采集、保藏、携带、运输、使用进行监督检查；⑥对公共场所和有关单位的卫生条件和传染病预防、控制措施进行监督检查。</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（2）省级以上人民政府卫生行政部门负责组织对传染病防治重大事项的处理。</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3）卫生行政部门应当依法建立健全内部监督制度，对其工作人员依据法定职权和程序履行职责的情况进行监督；上级卫生行政部门发现下级卫生行政部门不及时处理职责范围内的事项或者不履行职责的，应当责令纠正或者直接予以处理。</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499745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一、政府卫生行政部门职责</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1120"/>
            <a:ext cx="10972800" cy="4516120"/>
            <a:chOff x="960" y="2097"/>
            <a:chExt cx="17280" cy="7112"/>
          </a:xfrm>
        </p:grpSpPr>
        <p:sp>
          <p:nvSpPr>
            <p:cNvPr id="22" name="矩形: 圆角 1128"/>
            <p:cNvSpPr/>
            <p:nvPr>
              <p:custDataLst>
                <p:tags r:id="rId1"/>
              </p:custDataLst>
            </p:nvPr>
          </p:nvSpPr>
          <p:spPr>
            <a:xfrm>
              <a:off x="960" y="2097"/>
              <a:ext cx="17280" cy="7112"/>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834" y="2352"/>
              <a:ext cx="15578" cy="6033"/>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（1）县级以上人民政府卫生行政部门在履行监督检查职责时，有权进入被检查单位和传染病疫情发生现场调查取证，查阅或者复制有关的资料和采集样本。</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2）县级以上地方人民政府卫生行政部门在履行监督检查职责时，发现被传染病病原体污染的公共饮用水源、食品以及相关物品，如不及时采取控制措施可能导致传染病传播、流行的，可以采取封闭公共饮用水源、封存食品以及相关物品或者暂停销售的临时控制措施，并予以检验或者进行消毒。</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（3）卫生行政部门工作人员依法执行职务时，应当不少于两人，并出示执法证件，填写卫生执法文书；卫生执法文书经核对无误后，应当由卫生执法人员和当事人签名。</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（4）卫生行政部门及其工作人员履行职责时，应当自觉接受社会和公民的监督。</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701992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二、卫生行政部门及其工作人员的职责</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2141220" y="1673860"/>
            <a:ext cx="8060055" cy="3138170"/>
          </a:xfrm>
          <a:prstGeom prst="rect">
            <a:avLst/>
          </a:prstGeom>
          <a:noFill/>
          <a:ln>
            <a:noFill/>
          </a:ln>
        </p:spPr>
        <p:txBody>
          <a:bodyPr wrap="square" rtlCol="0" anchor="t">
            <a:spAutoFit/>
          </a:bodyPr>
          <a:lstStyle/>
          <a:p>
            <a:pPr algn="ctr"/>
            <a:r>
              <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第五节</a:t>
            </a:r>
            <a:endParaRPr lang="zh-CN" altLang="en-US" sz="66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违反传染病防治法的法律责任</a:t>
            </a:r>
            <a:endPar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2274570"/>
            <a:ext cx="8014335" cy="345059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520440" y="2915285"/>
            <a:ext cx="7465060" cy="2168525"/>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地方各级人民政府未依照《传染病防治法》的规定履行报告职责，或者隐瞒、谎报、缓报传染病疫情，或者在传染病暴发、流行时，未及时组织救治、采取控制措施的，由上级人民政府责令改正，通报批评；造成传染病传播、流行或者其他严重后果的，对负有责任的主管人员，依法给予行政处分；构成犯罪的，依法追究刑事责任。</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Title 6"/>
          <p:cNvSpPr txBox="1"/>
          <p:nvPr>
            <p:custDataLst>
              <p:tags r:id="rId1"/>
            </p:custDataLst>
          </p:nvPr>
        </p:nvSpPr>
        <p:spPr>
          <a:xfrm>
            <a:off x="231407" y="97384"/>
            <a:ext cx="621093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一、地方各级人民政府的法律责任</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2274570"/>
            <a:ext cx="8014335" cy="4025265"/>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625850" y="2371725"/>
            <a:ext cx="7656195" cy="3830955"/>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县级以上人民政府卫生行政部门违反《传染病防治法》规定，有下列情形之一的，由本级人民政府、上级人民政府卫生行政部门责令改正，通报批评；造成传染病传播、流行或者其他严重后果的，对负有责任的主管人员和其他直接责任人员，依法给予行政处分；构成犯罪的，依法追究刑事责任：①未依法履行传染病疫情通报、报告或者公布职责，或者隐瞒、谎报、缓报传染病疫情的；②发生或者可能发生传染病传播时未及时采取预防、控制措施的；③未依法履行监督检查职责，或者发现违法行为不及时查处的；④未及时调查、处理单位和个人对下级卫生行政部门不履行传染病防治职责的举报的；⑤违反本法的其他失职、渎职行为。</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Title 6"/>
          <p:cNvSpPr txBox="1"/>
          <p:nvPr>
            <p:custDataLst>
              <p:tags r:id="rId1"/>
            </p:custDataLst>
          </p:nvPr>
        </p:nvSpPr>
        <p:spPr>
          <a:xfrm>
            <a:off x="231407" y="97384"/>
            <a:ext cx="863790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二、县级以上人民政府卫生行政部门的法律责任</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2274570"/>
            <a:ext cx="8014335" cy="260731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568065" y="2701925"/>
            <a:ext cx="7656195" cy="1753235"/>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县级以上人民政府有关部门未依照本法的规定履行传染病防治和保障职责的，由本级人民政府或者上级人民政府有关部门责令改正，通报批评；造成传染病传播、流行或者其他严重后果的，对负有责任的主管人员和其他直接责任人员，依法给予行政处分；构成犯罪的，依法追究刑事责任。</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Title 6"/>
          <p:cNvSpPr txBox="1"/>
          <p:nvPr>
            <p:custDataLst>
              <p:tags r:id="rId1"/>
            </p:custDataLst>
          </p:nvPr>
        </p:nvSpPr>
        <p:spPr>
          <a:xfrm>
            <a:off x="231407" y="97384"/>
            <a:ext cx="782891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三、县级以上人民政府有关部门的法律责任</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932180" y="1667510"/>
            <a:ext cx="10327005" cy="2731770"/>
          </a:xfrm>
          <a:prstGeom prst="rect">
            <a:avLst/>
          </a:prstGeom>
          <a:noFill/>
        </p:spPr>
        <p:txBody>
          <a:bodyPr wrap="square">
            <a:spAutoFit/>
          </a:bodyPr>
          <a:lstStyle/>
          <a:p>
            <a:pPr algn="ctr">
              <a:lnSpc>
                <a:spcPct val="130000"/>
              </a:lnSpc>
              <a:spcBef>
                <a:spcPts val="0"/>
              </a:spcBef>
              <a:spcAft>
                <a:spcPts val="0"/>
              </a:spcAft>
              <a:defRPr/>
            </a:pPr>
            <a:r>
              <a:rPr lang="zh-CN" altLang="en-US" sz="6600" b="1" dirty="0" smtClean="0">
                <a:solidFill>
                  <a:srgbClr val="0070C0"/>
                </a:solidFill>
                <a:latin typeface="黑体" panose="02010609060101010101" charset="-122"/>
                <a:ea typeface="黑体" panose="02010609060101010101" charset="-122"/>
                <a:cs typeface="+mn-ea"/>
                <a:sym typeface="黑体" panose="02010609060101010101" charset="-122"/>
              </a:rPr>
              <a:t>第十一章</a:t>
            </a:r>
            <a:endParaRPr lang="zh-CN" altLang="en-US" sz="6600" b="1" dirty="0">
              <a:solidFill>
                <a:srgbClr val="0070C0"/>
              </a:solidFill>
              <a:latin typeface="黑体" panose="02010609060101010101" charset="-122"/>
              <a:ea typeface="黑体" panose="02010609060101010101" charset="-122"/>
              <a:cs typeface="+mn-ea"/>
              <a:sym typeface="黑体" panose="02010609060101010101" charset="-122"/>
            </a:endParaRPr>
          </a:p>
          <a:p>
            <a:pPr algn="ctr">
              <a:lnSpc>
                <a:spcPct val="130000"/>
              </a:lnSpc>
              <a:spcBef>
                <a:spcPts val="0"/>
              </a:spcBef>
              <a:spcAft>
                <a:spcPts val="0"/>
              </a:spcAft>
              <a:defRPr/>
            </a:pPr>
            <a:r>
              <a:rPr lang="zh-CN" altLang="en-US" sz="6600" b="1" dirty="0">
                <a:solidFill>
                  <a:srgbClr val="0070C0"/>
                </a:solidFill>
                <a:latin typeface="黑体" panose="02010609060101010101" charset="-122"/>
                <a:ea typeface="黑体" panose="02010609060101010101" charset="-122"/>
                <a:cs typeface="+mn-ea"/>
                <a:sym typeface="黑体" panose="02010609060101010101" charset="-122"/>
              </a:rPr>
              <a:t>传染病防治法律法规</a:t>
            </a:r>
            <a:endParaRPr lang="zh-CN" altLang="en-US" sz="6600" b="1" dirty="0">
              <a:solidFill>
                <a:srgbClr val="0070C0"/>
              </a:solidFill>
              <a:latin typeface="黑体" panose="02010609060101010101" charset="-122"/>
              <a:ea typeface="黑体" panose="02010609060101010101" charset="-122"/>
              <a:cs typeface="+mn-ea"/>
              <a:sym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med" p14:dur="750">
        <p:newsflash/>
      </p:transition>
    </mc:Choice>
    <mc:Fallback>
      <p:transition spd="med">
        <p:newsflash/>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1120"/>
            <a:ext cx="10972800" cy="4516120"/>
            <a:chOff x="960" y="2097"/>
            <a:chExt cx="17280" cy="7112"/>
          </a:xfrm>
        </p:grpSpPr>
        <p:sp>
          <p:nvSpPr>
            <p:cNvPr id="22" name="矩形: 圆角 1128"/>
            <p:cNvSpPr/>
            <p:nvPr>
              <p:custDataLst>
                <p:tags r:id="rId1"/>
              </p:custDataLst>
            </p:nvPr>
          </p:nvSpPr>
          <p:spPr>
            <a:xfrm>
              <a:off x="960" y="2097"/>
              <a:ext cx="17280" cy="7112"/>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834" y="3291"/>
              <a:ext cx="15578" cy="4724"/>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疾病预防控制机构违反本法规定，有下列情形之一的，由县级以上人民政府卫生行政部门责令限期改正，通报批评，给予警告；对负有责任的主管人员和其他直接责任人员，依法给予降级、撤职、开除的处分，并可以依法吊销有关责任人员的执业证书；构成犯罪的，依法追究刑事责任：①未依法履行传染病监测职责的；②未依法履行传染病疫情报告、通报职责，或者隐瞒、谎报、缓报传染病疫情的；③未主动收集传染病疫情信息，或者对传染病疫情信息和疫情报告未及时进行分析、调查、核实的；④发现传染病疫情时，未依据职责及时采取本法规定的措施的；⑤故意泄露传染病患者、病原携带者、疑似传染病患者、密切接触者涉及个人隐私的有关信息、资料的。</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621093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四、疾病预防控制机构的法律责任</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1120"/>
            <a:ext cx="10972800" cy="4516120"/>
            <a:chOff x="960" y="2097"/>
            <a:chExt cx="17280" cy="7112"/>
          </a:xfrm>
        </p:grpSpPr>
        <p:sp>
          <p:nvSpPr>
            <p:cNvPr id="22" name="矩形: 圆角 1128"/>
            <p:cNvSpPr/>
            <p:nvPr>
              <p:custDataLst>
                <p:tags r:id="rId1"/>
              </p:custDataLst>
            </p:nvPr>
          </p:nvSpPr>
          <p:spPr>
            <a:xfrm>
              <a:off x="960" y="2097"/>
              <a:ext cx="17280" cy="7112"/>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789" y="2704"/>
              <a:ext cx="15578" cy="5897"/>
            </a:xfrm>
            <a:prstGeom prst="rect">
              <a:avLst/>
            </a:prstGeom>
            <a:noFill/>
          </p:spPr>
          <p:txBody>
            <a:bodyPr wrap="square" rtlCol="0">
              <a:spAutoFit/>
            </a:bodyPr>
            <a:lstStyle/>
            <a:p>
              <a:pPr indent="457200" algn="just" fontAlgn="auto">
                <a:lnSpc>
                  <a:spcPct val="12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医疗机构违反本法规定，有下列情形之一的，由县级以上人民政府卫生行政部门责令改正，通报批评，给予警告；造成传染病传播、流行或者其他严重后果的，对负有责任的主管人员和其他直接责任人员，依法给予降级、撤职、开除的处分，并可以依法吊销有关责任人员的执业证书；构成犯罪的，依法追究刑事责任：①未按照规定承担本单位的传染病预防、控制工作、医院感染控制任务和责任区域内的传染病预防工作的；②未按照规定报告传染病疫情，或者隐瞒、谎报、缓报传染病疫情的；③发现传染病疫情时，未按照规定对传染病患者、疑似传染病患者提供医疗救护、现场救援、接诊、转诊的，或者拒绝接受转诊的；④未按照规定对本单位内被传染病病原体污染的场所、物品以及医疗废物实施消毒或者无害化处置的；⑤未按照规定对医疗器械进行消毒，或者对按照规定一次使用的医疗器具未予销毁，再次使用的；⑥在医疗救治过程中未按照规定保管医学记录资料的；⑦故意泄露传染病患者、病原携带者、疑似传染病患者、密切接触者涉及个人隐私的有关信息、资料的。</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459295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五、医疗机构的法律责任</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1120"/>
            <a:ext cx="10972800" cy="4516120"/>
            <a:chOff x="960" y="2097"/>
            <a:chExt cx="17280" cy="7112"/>
          </a:xfrm>
        </p:grpSpPr>
        <p:sp>
          <p:nvSpPr>
            <p:cNvPr id="22" name="矩形: 圆角 1128"/>
            <p:cNvSpPr/>
            <p:nvPr>
              <p:custDataLst>
                <p:tags r:id="rId1"/>
              </p:custDataLst>
            </p:nvPr>
          </p:nvSpPr>
          <p:spPr>
            <a:xfrm>
              <a:off x="960" y="2097"/>
              <a:ext cx="17280" cy="7112"/>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834" y="3142"/>
              <a:ext cx="15578" cy="4724"/>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采供血机构未按照规定报告传染病疫情，或者隐瞒、谎报、缓报传染病疫情，或者未执行国家有关规定，导致因输入血液引起经血液传播疾病发生的情况，由县级以上人民政府卫生行政部门责令改正，通报批评，给予警告；造成传染病传播、流行或者其他严重后果的，对负有责任的主管人员和其他直接责任人员，依法给予降级、撤职、开除的处分，并可以依法吊销采供血机构的执业许可证；构成犯罪的，依法追究刑事责任。非法采集血液或者组织他人出卖血液的，由县级以上人民政府卫生行政部门予以取缔，没收违法所得，可以并处 10 万元以下的罚款；构成犯罪的，依法追究刑事责任。</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499745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六、采供血机构的法律责任</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2274570"/>
            <a:ext cx="8014335" cy="274066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674110" y="2767965"/>
            <a:ext cx="7656195" cy="1753235"/>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国境卫生检疫机关、动物防疫机构未依法履行传染病疫情通报职责的，由有关部门在各自职责范围内责令改正，通报批评；造成传染病传播、流行或者其他严重后果的，对负有责任的主管人员和其他直接责任人员，依法给予降级、撤职、开除的处分；构成犯罪的，依法追究刑事责任。</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Title 6"/>
          <p:cNvSpPr txBox="1"/>
          <p:nvPr>
            <p:custDataLst>
              <p:tags r:id="rId1"/>
            </p:custDataLst>
          </p:nvPr>
        </p:nvSpPr>
        <p:spPr>
          <a:xfrm>
            <a:off x="231407" y="97384"/>
            <a:ext cx="904240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七、国境卫生检疫机关、动物防疫机构的法律责任</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2274570"/>
            <a:ext cx="8014335" cy="274066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674110" y="2767965"/>
            <a:ext cx="7656195" cy="1753235"/>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铁路、交通、民用航空经营单位未依照本法的规定优先运送处理传染病疫情的人员以及防治传染病的药品和医疗器械的，由有关部门责令限期改正，给予警告；造成严重后果的，对负有责任的主管人员和其他直接责任人员，依法给予降级、撤职、开除的处分。</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Title 6"/>
          <p:cNvSpPr txBox="1"/>
          <p:nvPr>
            <p:custDataLst>
              <p:tags r:id="rId1"/>
            </p:custDataLst>
          </p:nvPr>
        </p:nvSpPr>
        <p:spPr>
          <a:xfrm>
            <a:off x="231407" y="97384"/>
            <a:ext cx="863790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八、铁路、交通、民用航空经营单位的法律责任</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2121535"/>
            <a:ext cx="8014335" cy="413893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625850" y="2274570"/>
            <a:ext cx="7656195" cy="3830955"/>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违反《传染病防治法》规定，有下列情形之一，导致或者可能导致传染病传播、流行的，由县级以上人民政府卫生行政部门责令限期改正，没收违法所得，可以并处 5 万元以下的罚款；已取得许可证的，原发证部门可以依法暂扣或者吊销许可证；构成犯罪的，依法追究刑事责任：①饮用水供水单位供应的饮用水不符合国家卫生标准和卫生规范的；②涉及饮用水卫生安全的产品不符合国家卫生标准和卫生规范的；③用于传染病防治的消毒产品不符合国家卫生标准和卫生规范的；④出售、运输疫区中被传染病病原体污染或者可能被传染病病原体污染的物品，未进行消毒处理的；⑤生物制品生产单位生产的血液制品不符合国家质量标准的。</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Title 6"/>
          <p:cNvSpPr txBox="1"/>
          <p:nvPr>
            <p:custDataLst>
              <p:tags r:id="rId1"/>
            </p:custDataLst>
          </p:nvPr>
        </p:nvSpPr>
        <p:spPr>
          <a:xfrm>
            <a:off x="231407" y="97384"/>
            <a:ext cx="580644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九、其他单位与部门的法律责任</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2121535"/>
            <a:ext cx="8244205" cy="413893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625850" y="2274570"/>
            <a:ext cx="7780020" cy="3830955"/>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未经检疫出售、运输与人畜共患传染病有关的野生动物、家畜家禽的，由县级以上地方人民政府畜牧兽医行政部门责令停止违法行为，并依法给予行政处罚。在国家确认的自然疫源地兴建水利、交通、旅游、能源等大型建设项目，未经卫生调查进行施工的，或者未按照疾病预防控制机构的意见采取必要的传染病预防、控制措施的，由县级以上人民政府卫生行政部门责令限期改正，给予警告，处 5000 元以上 3 万元以下的罚款；逾期不改正的，处 3 万元以上 10 万元以下的罚款，并可以提请有关人民政府依据职责权限，责令停建、关闭。个人违反《传染病防治法》规定，导致传染病传播、流行，给他人人身、财产造成损害的，应当依法承担民事责任。</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Title 6"/>
          <p:cNvSpPr txBox="1"/>
          <p:nvPr>
            <p:custDataLst>
              <p:tags r:id="rId1"/>
            </p:custDataLst>
          </p:nvPr>
        </p:nvSpPr>
        <p:spPr>
          <a:xfrm>
            <a:off x="231407" y="97384"/>
            <a:ext cx="701992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十、个人违反传染病防治法的法律责任</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2141220" y="1673860"/>
            <a:ext cx="8060055" cy="3138170"/>
          </a:xfrm>
          <a:prstGeom prst="rect">
            <a:avLst/>
          </a:prstGeom>
          <a:noFill/>
          <a:ln>
            <a:noFill/>
          </a:ln>
        </p:spPr>
        <p:txBody>
          <a:bodyPr wrap="square" rtlCol="0" anchor="t">
            <a:spAutoFit/>
          </a:bodyPr>
          <a:lstStyle/>
          <a:p>
            <a:pPr algn="ctr"/>
            <a:r>
              <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第六节</a:t>
            </a:r>
            <a:endParaRPr lang="zh-CN" altLang="en-US" sz="66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几种传染病防治的法律规定</a:t>
            </a:r>
            <a:endPar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1120"/>
            <a:ext cx="10972800" cy="4516120"/>
            <a:chOff x="960" y="2097"/>
            <a:chExt cx="17280" cy="7112"/>
          </a:xfrm>
        </p:grpSpPr>
        <p:sp>
          <p:nvSpPr>
            <p:cNvPr id="22" name="矩形: 圆角 1128"/>
            <p:cNvSpPr/>
            <p:nvPr>
              <p:custDataLst>
                <p:tags r:id="rId1"/>
              </p:custDataLst>
            </p:nvPr>
          </p:nvSpPr>
          <p:spPr>
            <a:xfrm>
              <a:off x="960" y="2097"/>
              <a:ext cx="17280" cy="7112"/>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2045" y="3291"/>
              <a:ext cx="15578" cy="4724"/>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结核病是由结核杆菌引起的慢性传染病，可侵犯多个脏器，其中以肺结核最多见。结核病是一种古老的传染病，自有人类以来就有结核病。历史上，结核病曾在全世界广泛流行过，是危害人类的主要杀手，曾经夺去了数亿人的生命。自 20 世纪 50 年代以来，由于不断发现有效的抗结核药物，结核病流行得到了一定的控制。但是，近年来由于不少国家对结核病的忽视，减少了财政投入，再加上人口的增长、流动人口的增加、艾滋病病毒感染的传播，使结核病流行下降缓慢，有的国家和地区还有所回升，甚至有的国家和地区结核病疫情大幅回升，严重危害人类健康，成为全球重大公共卫生问题。</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418846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一、结核病的防治管理</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1120"/>
            <a:ext cx="10972800" cy="4516120"/>
            <a:chOff x="960" y="2097"/>
            <a:chExt cx="17280" cy="7112"/>
          </a:xfrm>
        </p:grpSpPr>
        <p:sp>
          <p:nvSpPr>
            <p:cNvPr id="22" name="矩形: 圆角 1128"/>
            <p:cNvSpPr/>
            <p:nvPr>
              <p:custDataLst>
                <p:tags r:id="rId1"/>
              </p:custDataLst>
            </p:nvPr>
          </p:nvSpPr>
          <p:spPr>
            <a:xfrm>
              <a:off x="960" y="2097"/>
              <a:ext cx="17280" cy="7112"/>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834" y="3618"/>
              <a:ext cx="15578" cy="4070"/>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性病是指以性行为作为主要传播途径的一组传染病。所谓典型的性病只限于梅毒、淋病、软下疳、性病性淋巴肉芽肿四种病例，这也称为狭义的性病。近 20 多年来，国际上对性病的概念有所改变，性病范围明显扩大，把凡是可经性行为传播的疾病统统都归属为性病，这就是广义的性病，因此又称为性传播性疾病（Sexually Transmitted Diseases，STD）。这类疾病近年在我国的发病率明显上升。我国重点监测的性传播疾病有梅毒、淋病、艾滋病及软下疳、性病性淋巴肉芽肿、传染性软疣、尖锐湿疣、非淋病性尿道炎、生殖器疱疹。</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二、性病的防治管理</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9"/>
          <p:cNvSpPr/>
          <p:nvPr/>
        </p:nvSpPr>
        <p:spPr bwMode="auto">
          <a:xfrm>
            <a:off x="301837" y="1193801"/>
            <a:ext cx="11654367" cy="736600"/>
          </a:xfrm>
          <a:custGeom>
            <a:avLst/>
            <a:gdLst>
              <a:gd name="T0" fmla="*/ 2 w 4909"/>
              <a:gd name="T1" fmla="*/ 0 h 310"/>
              <a:gd name="T2" fmla="*/ 609 w 4909"/>
              <a:gd name="T3" fmla="*/ 115 h 310"/>
              <a:gd name="T4" fmla="*/ 1222 w 4909"/>
              <a:gd name="T5" fmla="*/ 195 h 310"/>
              <a:gd name="T6" fmla="*/ 1838 w 4909"/>
              <a:gd name="T7" fmla="*/ 245 h 310"/>
              <a:gd name="T8" fmla="*/ 2456 w 4909"/>
              <a:gd name="T9" fmla="*/ 264 h 310"/>
              <a:gd name="T10" fmla="*/ 3073 w 4909"/>
              <a:gd name="T11" fmla="*/ 252 h 310"/>
              <a:gd name="T12" fmla="*/ 3382 w 4909"/>
              <a:gd name="T13" fmla="*/ 233 h 310"/>
              <a:gd name="T14" fmla="*/ 3535 w 4909"/>
              <a:gd name="T15" fmla="*/ 220 h 310"/>
              <a:gd name="T16" fmla="*/ 3689 w 4909"/>
              <a:gd name="T17" fmla="*/ 205 h 310"/>
              <a:gd name="T18" fmla="*/ 3996 w 4909"/>
              <a:gd name="T19" fmla="*/ 168 h 310"/>
              <a:gd name="T20" fmla="*/ 4302 w 4909"/>
              <a:gd name="T21" fmla="*/ 122 h 310"/>
              <a:gd name="T22" fmla="*/ 4606 w 4909"/>
              <a:gd name="T23" fmla="*/ 66 h 310"/>
              <a:gd name="T24" fmla="*/ 4757 w 4909"/>
              <a:gd name="T25" fmla="*/ 34 h 310"/>
              <a:gd name="T26" fmla="*/ 4908 w 4909"/>
              <a:gd name="T27" fmla="*/ 0 h 310"/>
              <a:gd name="T28" fmla="*/ 4909 w 4909"/>
              <a:gd name="T29" fmla="*/ 6 h 310"/>
              <a:gd name="T30" fmla="*/ 4760 w 4909"/>
              <a:gd name="T31" fmla="*/ 46 h 310"/>
              <a:gd name="T32" fmla="*/ 4609 w 4909"/>
              <a:gd name="T33" fmla="*/ 82 h 310"/>
              <a:gd name="T34" fmla="*/ 4306 w 4909"/>
              <a:gd name="T35" fmla="*/ 146 h 310"/>
              <a:gd name="T36" fmla="*/ 4001 w 4909"/>
              <a:gd name="T37" fmla="*/ 199 h 310"/>
              <a:gd name="T38" fmla="*/ 3693 w 4909"/>
              <a:gd name="T39" fmla="*/ 241 h 310"/>
              <a:gd name="T40" fmla="*/ 3075 w 4909"/>
              <a:gd name="T41" fmla="*/ 294 h 310"/>
              <a:gd name="T42" fmla="*/ 2455 w 4909"/>
              <a:gd name="T43" fmla="*/ 309 h 310"/>
              <a:gd name="T44" fmla="*/ 1836 w 4909"/>
              <a:gd name="T45" fmla="*/ 288 h 310"/>
              <a:gd name="T46" fmla="*/ 1218 w 4909"/>
              <a:gd name="T47" fmla="*/ 231 h 310"/>
              <a:gd name="T48" fmla="*/ 605 w 4909"/>
              <a:gd name="T49" fmla="*/ 140 h 310"/>
              <a:gd name="T50" fmla="*/ 301 w 4909"/>
              <a:gd name="T51" fmla="*/ 79 h 310"/>
              <a:gd name="T52" fmla="*/ 150 w 4909"/>
              <a:gd name="T53" fmla="*/ 45 h 310"/>
              <a:gd name="T54" fmla="*/ 0 w 4909"/>
              <a:gd name="T55" fmla="*/ 6 h 310"/>
              <a:gd name="T56" fmla="*/ 2 w 4909"/>
              <a:gd name="T57" fmla="*/ 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09" h="310">
                <a:moveTo>
                  <a:pt x="2" y="0"/>
                </a:moveTo>
                <a:cubicBezTo>
                  <a:pt x="203" y="46"/>
                  <a:pt x="406" y="83"/>
                  <a:pt x="609" y="115"/>
                </a:cubicBezTo>
                <a:cubicBezTo>
                  <a:pt x="813" y="147"/>
                  <a:pt x="1017" y="173"/>
                  <a:pt x="1222" y="195"/>
                </a:cubicBezTo>
                <a:cubicBezTo>
                  <a:pt x="1427" y="217"/>
                  <a:pt x="1633" y="234"/>
                  <a:pt x="1838" y="245"/>
                </a:cubicBezTo>
                <a:cubicBezTo>
                  <a:pt x="2044" y="257"/>
                  <a:pt x="2250" y="264"/>
                  <a:pt x="2456" y="264"/>
                </a:cubicBezTo>
                <a:cubicBezTo>
                  <a:pt x="2662" y="266"/>
                  <a:pt x="2868" y="262"/>
                  <a:pt x="3073" y="252"/>
                </a:cubicBezTo>
                <a:cubicBezTo>
                  <a:pt x="3176" y="247"/>
                  <a:pt x="3279" y="241"/>
                  <a:pt x="3382" y="233"/>
                </a:cubicBezTo>
                <a:cubicBezTo>
                  <a:pt x="3433" y="229"/>
                  <a:pt x="3484" y="225"/>
                  <a:pt x="3535" y="220"/>
                </a:cubicBezTo>
                <a:cubicBezTo>
                  <a:pt x="3587" y="215"/>
                  <a:pt x="3638" y="210"/>
                  <a:pt x="3689" y="205"/>
                </a:cubicBezTo>
                <a:cubicBezTo>
                  <a:pt x="3792" y="194"/>
                  <a:pt x="3894" y="182"/>
                  <a:pt x="3996" y="168"/>
                </a:cubicBezTo>
                <a:cubicBezTo>
                  <a:pt x="4098" y="154"/>
                  <a:pt x="4200" y="139"/>
                  <a:pt x="4302" y="122"/>
                </a:cubicBezTo>
                <a:cubicBezTo>
                  <a:pt x="4403" y="105"/>
                  <a:pt x="4505" y="86"/>
                  <a:pt x="4606" y="66"/>
                </a:cubicBezTo>
                <a:cubicBezTo>
                  <a:pt x="4656" y="56"/>
                  <a:pt x="4707" y="45"/>
                  <a:pt x="4757" y="34"/>
                </a:cubicBezTo>
                <a:cubicBezTo>
                  <a:pt x="4807" y="23"/>
                  <a:pt x="4858" y="12"/>
                  <a:pt x="4908" y="0"/>
                </a:cubicBezTo>
                <a:cubicBezTo>
                  <a:pt x="4909" y="6"/>
                  <a:pt x="4909" y="6"/>
                  <a:pt x="4909" y="6"/>
                </a:cubicBezTo>
                <a:cubicBezTo>
                  <a:pt x="4860" y="20"/>
                  <a:pt x="4810" y="33"/>
                  <a:pt x="4760" y="46"/>
                </a:cubicBezTo>
                <a:cubicBezTo>
                  <a:pt x="4710" y="58"/>
                  <a:pt x="4659" y="70"/>
                  <a:pt x="4609" y="82"/>
                </a:cubicBezTo>
                <a:cubicBezTo>
                  <a:pt x="4508" y="105"/>
                  <a:pt x="4407" y="127"/>
                  <a:pt x="4306" y="146"/>
                </a:cubicBezTo>
                <a:cubicBezTo>
                  <a:pt x="4204" y="166"/>
                  <a:pt x="4103" y="183"/>
                  <a:pt x="4001" y="199"/>
                </a:cubicBezTo>
                <a:cubicBezTo>
                  <a:pt x="3898" y="215"/>
                  <a:pt x="3796" y="229"/>
                  <a:pt x="3693" y="241"/>
                </a:cubicBezTo>
                <a:cubicBezTo>
                  <a:pt x="3488" y="266"/>
                  <a:pt x="3282" y="283"/>
                  <a:pt x="3075" y="294"/>
                </a:cubicBezTo>
                <a:cubicBezTo>
                  <a:pt x="2869" y="305"/>
                  <a:pt x="2662" y="310"/>
                  <a:pt x="2455" y="309"/>
                </a:cubicBezTo>
                <a:cubicBezTo>
                  <a:pt x="2249" y="308"/>
                  <a:pt x="2042" y="301"/>
                  <a:pt x="1836" y="288"/>
                </a:cubicBezTo>
                <a:cubicBezTo>
                  <a:pt x="1629" y="274"/>
                  <a:pt x="1423" y="256"/>
                  <a:pt x="1218" y="231"/>
                </a:cubicBezTo>
                <a:cubicBezTo>
                  <a:pt x="1013" y="207"/>
                  <a:pt x="809" y="176"/>
                  <a:pt x="605" y="140"/>
                </a:cubicBezTo>
                <a:cubicBezTo>
                  <a:pt x="504" y="121"/>
                  <a:pt x="402" y="101"/>
                  <a:pt x="301" y="79"/>
                </a:cubicBezTo>
                <a:cubicBezTo>
                  <a:pt x="251" y="68"/>
                  <a:pt x="200" y="57"/>
                  <a:pt x="150" y="45"/>
                </a:cubicBezTo>
                <a:cubicBezTo>
                  <a:pt x="100" y="33"/>
                  <a:pt x="50" y="20"/>
                  <a:pt x="0" y="6"/>
                </a:cubicBezTo>
                <a:lnTo>
                  <a:pt x="2" y="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grpSp>
        <p:nvGrpSpPr>
          <p:cNvPr id="19" name="组合 18"/>
          <p:cNvGrpSpPr/>
          <p:nvPr/>
        </p:nvGrpSpPr>
        <p:grpSpPr>
          <a:xfrm>
            <a:off x="2156460" y="1392555"/>
            <a:ext cx="1652905" cy="2454910"/>
            <a:chOff x="3345" y="2143"/>
            <a:chExt cx="2603" cy="3866"/>
          </a:xfrm>
        </p:grpSpPr>
        <p:sp>
          <p:nvSpPr>
            <p:cNvPr id="15" name="Freeform 7"/>
            <p:cNvSpPr>
              <a:spLocks noEditPoints="1"/>
            </p:cNvSpPr>
            <p:nvPr/>
          </p:nvSpPr>
          <p:spPr bwMode="auto">
            <a:xfrm>
              <a:off x="3345" y="3029"/>
              <a:ext cx="2603" cy="2980"/>
            </a:xfrm>
            <a:custGeom>
              <a:avLst/>
              <a:gdLst>
                <a:gd name="T0" fmla="*/ 123 w 696"/>
                <a:gd name="T1" fmla="*/ 224 h 796"/>
                <a:gd name="T2" fmla="*/ 123 w 696"/>
                <a:gd name="T3" fmla="*/ 673 h 796"/>
                <a:gd name="T4" fmla="*/ 572 w 696"/>
                <a:gd name="T5" fmla="*/ 673 h 796"/>
                <a:gd name="T6" fmla="*/ 572 w 696"/>
                <a:gd name="T7" fmla="*/ 224 h 796"/>
                <a:gd name="T8" fmla="*/ 348 w 696"/>
                <a:gd name="T9" fmla="*/ 0 h 796"/>
                <a:gd name="T10" fmla="*/ 123 w 696"/>
                <a:gd name="T11" fmla="*/ 224 h 796"/>
                <a:gd name="T12" fmla="*/ 361 w 696"/>
                <a:gd name="T13" fmla="*/ 101 h 796"/>
                <a:gd name="T14" fmla="*/ 328 w 696"/>
                <a:gd name="T15" fmla="*/ 101 h 796"/>
                <a:gd name="T16" fmla="*/ 328 w 696"/>
                <a:gd name="T17" fmla="*/ 67 h 796"/>
                <a:gd name="T18" fmla="*/ 361 w 696"/>
                <a:gd name="T19" fmla="*/ 67 h 796"/>
                <a:gd name="T20" fmla="*/ 361 w 696"/>
                <a:gd name="T21" fmla="*/ 101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6">
                  <a:moveTo>
                    <a:pt x="123" y="224"/>
                  </a:moveTo>
                  <a:cubicBezTo>
                    <a:pt x="0" y="348"/>
                    <a:pt x="0" y="549"/>
                    <a:pt x="123" y="673"/>
                  </a:cubicBezTo>
                  <a:cubicBezTo>
                    <a:pt x="247" y="796"/>
                    <a:pt x="448" y="796"/>
                    <a:pt x="572" y="673"/>
                  </a:cubicBezTo>
                  <a:cubicBezTo>
                    <a:pt x="696" y="549"/>
                    <a:pt x="696" y="348"/>
                    <a:pt x="572" y="224"/>
                  </a:cubicBezTo>
                  <a:cubicBezTo>
                    <a:pt x="348" y="0"/>
                    <a:pt x="348" y="0"/>
                    <a:pt x="348" y="0"/>
                  </a:cubicBezTo>
                  <a:lnTo>
                    <a:pt x="123" y="224"/>
                  </a:lnTo>
                  <a:close/>
                  <a:moveTo>
                    <a:pt x="361" y="101"/>
                  </a:moveTo>
                  <a:cubicBezTo>
                    <a:pt x="352" y="110"/>
                    <a:pt x="337" y="110"/>
                    <a:pt x="328" y="101"/>
                  </a:cubicBezTo>
                  <a:cubicBezTo>
                    <a:pt x="318" y="92"/>
                    <a:pt x="318" y="76"/>
                    <a:pt x="328" y="67"/>
                  </a:cubicBezTo>
                  <a:cubicBezTo>
                    <a:pt x="337" y="58"/>
                    <a:pt x="352" y="58"/>
                    <a:pt x="361" y="67"/>
                  </a:cubicBezTo>
                  <a:cubicBezTo>
                    <a:pt x="371" y="76"/>
                    <a:pt x="371" y="92"/>
                    <a:pt x="361" y="101"/>
                  </a:cubicBezTo>
                  <a:close/>
                </a:path>
              </a:pathLst>
            </a:custGeom>
            <a:solidFill>
              <a:srgbClr val="5A84AF"/>
            </a:solid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16" name="Freeform 10"/>
            <p:cNvSpPr/>
            <p:nvPr/>
          </p:nvSpPr>
          <p:spPr bwMode="auto">
            <a:xfrm>
              <a:off x="4295" y="2143"/>
              <a:ext cx="703" cy="1313"/>
            </a:xfrm>
            <a:custGeom>
              <a:avLst/>
              <a:gdLst>
                <a:gd name="T0" fmla="*/ 107 w 188"/>
                <a:gd name="T1" fmla="*/ 336 h 351"/>
                <a:gd name="T2" fmla="*/ 179 w 188"/>
                <a:gd name="T3" fmla="*/ 161 h 351"/>
                <a:gd name="T4" fmla="*/ 129 w 188"/>
                <a:gd name="T5" fmla="*/ 20 h 351"/>
                <a:gd name="T6" fmla="*/ 10 w 188"/>
                <a:gd name="T7" fmla="*/ 91 h 351"/>
                <a:gd name="T8" fmla="*/ 61 w 188"/>
                <a:gd name="T9" fmla="*/ 279 h 351"/>
                <a:gd name="T10" fmla="*/ 85 w 188"/>
                <a:gd name="T11" fmla="*/ 260 h 351"/>
                <a:gd name="T12" fmla="*/ 34 w 188"/>
                <a:gd name="T13" fmla="*/ 120 h 351"/>
                <a:gd name="T14" fmla="*/ 51 w 188"/>
                <a:gd name="T15" fmla="*/ 54 h 351"/>
                <a:gd name="T16" fmla="*/ 123 w 188"/>
                <a:gd name="T17" fmla="*/ 51 h 351"/>
                <a:gd name="T18" fmla="*/ 150 w 188"/>
                <a:gd name="T19" fmla="*/ 185 h 351"/>
                <a:gd name="T20" fmla="*/ 90 w 188"/>
                <a:gd name="T21" fmla="*/ 322 h 351"/>
                <a:gd name="T22" fmla="*/ 107 w 188"/>
                <a:gd name="T23" fmla="*/ 33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351">
                  <a:moveTo>
                    <a:pt x="107" y="336"/>
                  </a:moveTo>
                  <a:cubicBezTo>
                    <a:pt x="146" y="287"/>
                    <a:pt x="168" y="223"/>
                    <a:pt x="179" y="161"/>
                  </a:cubicBezTo>
                  <a:cubicBezTo>
                    <a:pt x="188" y="110"/>
                    <a:pt x="186" y="41"/>
                    <a:pt x="129" y="20"/>
                  </a:cubicBezTo>
                  <a:cubicBezTo>
                    <a:pt x="74" y="0"/>
                    <a:pt x="20" y="36"/>
                    <a:pt x="10" y="91"/>
                  </a:cubicBezTo>
                  <a:cubicBezTo>
                    <a:pt x="0" y="151"/>
                    <a:pt x="26" y="230"/>
                    <a:pt x="61" y="279"/>
                  </a:cubicBezTo>
                  <a:cubicBezTo>
                    <a:pt x="70" y="292"/>
                    <a:pt x="93" y="271"/>
                    <a:pt x="85" y="260"/>
                  </a:cubicBezTo>
                  <a:cubicBezTo>
                    <a:pt x="58" y="222"/>
                    <a:pt x="38" y="166"/>
                    <a:pt x="34" y="120"/>
                  </a:cubicBezTo>
                  <a:cubicBezTo>
                    <a:pt x="32" y="98"/>
                    <a:pt x="34" y="70"/>
                    <a:pt x="51" y="54"/>
                  </a:cubicBezTo>
                  <a:cubicBezTo>
                    <a:pt x="70" y="37"/>
                    <a:pt x="103" y="41"/>
                    <a:pt x="123" y="51"/>
                  </a:cubicBezTo>
                  <a:cubicBezTo>
                    <a:pt x="169" y="71"/>
                    <a:pt x="158" y="146"/>
                    <a:pt x="150" y="185"/>
                  </a:cubicBezTo>
                  <a:cubicBezTo>
                    <a:pt x="140" y="232"/>
                    <a:pt x="121" y="283"/>
                    <a:pt x="90" y="322"/>
                  </a:cubicBezTo>
                  <a:cubicBezTo>
                    <a:pt x="78" y="337"/>
                    <a:pt x="95" y="351"/>
                    <a:pt x="107" y="336"/>
                  </a:cubicBezTo>
                  <a:close/>
                </a:path>
              </a:pathLst>
            </a:custGeom>
            <a:solidFill>
              <a:srgbClr val="5A84A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2" name="矩形 1"/>
            <p:cNvSpPr/>
            <p:nvPr/>
          </p:nvSpPr>
          <p:spPr>
            <a:xfrm>
              <a:off x="3574" y="4253"/>
              <a:ext cx="2144" cy="580"/>
            </a:xfrm>
            <a:prstGeom prst="rect">
              <a:avLst/>
            </a:prstGeom>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知识目标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grpSp>
        <p:nvGrpSpPr>
          <p:cNvPr id="20" name="组合 19"/>
          <p:cNvGrpSpPr/>
          <p:nvPr/>
        </p:nvGrpSpPr>
        <p:grpSpPr>
          <a:xfrm>
            <a:off x="5302250" y="1588770"/>
            <a:ext cx="1652905" cy="2499995"/>
            <a:chOff x="8299" y="2452"/>
            <a:chExt cx="2603" cy="3937"/>
          </a:xfrm>
          <a:solidFill>
            <a:srgbClr val="2E75B6"/>
          </a:solidFill>
        </p:grpSpPr>
        <p:sp>
          <p:nvSpPr>
            <p:cNvPr id="29" name="Freeform 8"/>
            <p:cNvSpPr>
              <a:spLocks noEditPoints="1"/>
            </p:cNvSpPr>
            <p:nvPr/>
          </p:nvSpPr>
          <p:spPr bwMode="auto">
            <a:xfrm>
              <a:off x="8299" y="3406"/>
              <a:ext cx="2603" cy="2983"/>
            </a:xfrm>
            <a:custGeom>
              <a:avLst/>
              <a:gdLst>
                <a:gd name="T0" fmla="*/ 572 w 696"/>
                <a:gd name="T1" fmla="*/ 225 h 797"/>
                <a:gd name="T2" fmla="*/ 572 w 696"/>
                <a:gd name="T3" fmla="*/ 673 h 797"/>
                <a:gd name="T4" fmla="*/ 123 w 696"/>
                <a:gd name="T5" fmla="*/ 673 h 797"/>
                <a:gd name="T6" fmla="*/ 123 w 696"/>
                <a:gd name="T7" fmla="*/ 225 h 797"/>
                <a:gd name="T8" fmla="*/ 348 w 696"/>
                <a:gd name="T9" fmla="*/ 0 h 797"/>
                <a:gd name="T10" fmla="*/ 572 w 696"/>
                <a:gd name="T11" fmla="*/ 225 h 797"/>
                <a:gd name="T12" fmla="*/ 334 w 696"/>
                <a:gd name="T13" fmla="*/ 101 h 797"/>
                <a:gd name="T14" fmla="*/ 368 w 696"/>
                <a:gd name="T15" fmla="*/ 101 h 797"/>
                <a:gd name="T16" fmla="*/ 368 w 696"/>
                <a:gd name="T17" fmla="*/ 68 h 797"/>
                <a:gd name="T18" fmla="*/ 334 w 696"/>
                <a:gd name="T19" fmla="*/ 68 h 797"/>
                <a:gd name="T20" fmla="*/ 334 w 696"/>
                <a:gd name="T21" fmla="*/ 101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7">
                  <a:moveTo>
                    <a:pt x="572" y="225"/>
                  </a:moveTo>
                  <a:cubicBezTo>
                    <a:pt x="696" y="348"/>
                    <a:pt x="696" y="549"/>
                    <a:pt x="572" y="673"/>
                  </a:cubicBezTo>
                  <a:cubicBezTo>
                    <a:pt x="448" y="797"/>
                    <a:pt x="247" y="797"/>
                    <a:pt x="123" y="673"/>
                  </a:cubicBezTo>
                  <a:cubicBezTo>
                    <a:pt x="0" y="549"/>
                    <a:pt x="0" y="348"/>
                    <a:pt x="123" y="225"/>
                  </a:cubicBezTo>
                  <a:cubicBezTo>
                    <a:pt x="348" y="0"/>
                    <a:pt x="348" y="0"/>
                    <a:pt x="348" y="0"/>
                  </a:cubicBezTo>
                  <a:lnTo>
                    <a:pt x="572" y="225"/>
                  </a:lnTo>
                  <a:close/>
                  <a:moveTo>
                    <a:pt x="334" y="101"/>
                  </a:moveTo>
                  <a:cubicBezTo>
                    <a:pt x="343" y="111"/>
                    <a:pt x="358" y="111"/>
                    <a:pt x="368" y="101"/>
                  </a:cubicBezTo>
                  <a:cubicBezTo>
                    <a:pt x="377" y="92"/>
                    <a:pt x="377" y="77"/>
                    <a:pt x="368" y="68"/>
                  </a:cubicBezTo>
                  <a:cubicBezTo>
                    <a:pt x="359" y="58"/>
                    <a:pt x="343" y="58"/>
                    <a:pt x="334" y="68"/>
                  </a:cubicBezTo>
                  <a:cubicBezTo>
                    <a:pt x="325" y="77"/>
                    <a:pt x="325" y="92"/>
                    <a:pt x="334" y="101"/>
                  </a:cubicBezTo>
                  <a:close/>
                </a:path>
              </a:pathLst>
            </a:custGeom>
            <a:grp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800" dirty="0">
                <a:solidFill>
                  <a:schemeClr val="tx1"/>
                </a:solidFill>
                <a:latin typeface="黑体" panose="02010609060101010101" charset="-122"/>
                <a:ea typeface="黑体" panose="02010609060101010101" charset="-122"/>
                <a:cs typeface="+mn-ea"/>
                <a:sym typeface="+mn-lt"/>
              </a:endParaRPr>
            </a:p>
          </p:txBody>
        </p:sp>
        <p:sp>
          <p:nvSpPr>
            <p:cNvPr id="30" name="Freeform 12"/>
            <p:cNvSpPr/>
            <p:nvPr/>
          </p:nvSpPr>
          <p:spPr bwMode="auto">
            <a:xfrm>
              <a:off x="9233" y="2452"/>
              <a:ext cx="707" cy="1317"/>
            </a:xfrm>
            <a:custGeom>
              <a:avLst/>
              <a:gdLst>
                <a:gd name="T0" fmla="*/ 108 w 189"/>
                <a:gd name="T1" fmla="*/ 335 h 351"/>
                <a:gd name="T2" fmla="*/ 180 w 189"/>
                <a:gd name="T3" fmla="*/ 161 h 351"/>
                <a:gd name="T4" fmla="*/ 129 w 189"/>
                <a:gd name="T5" fmla="*/ 19 h 351"/>
                <a:gd name="T6" fmla="*/ 11 w 189"/>
                <a:gd name="T7" fmla="*/ 90 h 351"/>
                <a:gd name="T8" fmla="*/ 56 w 189"/>
                <a:gd name="T9" fmla="*/ 269 h 351"/>
                <a:gd name="T10" fmla="*/ 80 w 189"/>
                <a:gd name="T11" fmla="*/ 250 h 351"/>
                <a:gd name="T12" fmla="*/ 35 w 189"/>
                <a:gd name="T13" fmla="*/ 119 h 351"/>
                <a:gd name="T14" fmla="*/ 52 w 189"/>
                <a:gd name="T15" fmla="*/ 54 h 351"/>
                <a:gd name="T16" fmla="*/ 124 w 189"/>
                <a:gd name="T17" fmla="*/ 50 h 351"/>
                <a:gd name="T18" fmla="*/ 151 w 189"/>
                <a:gd name="T19" fmla="*/ 184 h 351"/>
                <a:gd name="T20" fmla="*/ 91 w 189"/>
                <a:gd name="T21" fmla="*/ 321 h 351"/>
                <a:gd name="T22" fmla="*/ 108 w 189"/>
                <a:gd name="T23" fmla="*/ 335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351">
                  <a:moveTo>
                    <a:pt x="108" y="335"/>
                  </a:moveTo>
                  <a:cubicBezTo>
                    <a:pt x="147" y="286"/>
                    <a:pt x="169" y="222"/>
                    <a:pt x="180" y="161"/>
                  </a:cubicBezTo>
                  <a:cubicBezTo>
                    <a:pt x="189" y="110"/>
                    <a:pt x="187" y="40"/>
                    <a:pt x="129" y="19"/>
                  </a:cubicBezTo>
                  <a:cubicBezTo>
                    <a:pt x="75" y="0"/>
                    <a:pt x="21" y="35"/>
                    <a:pt x="11" y="90"/>
                  </a:cubicBezTo>
                  <a:cubicBezTo>
                    <a:pt x="0" y="150"/>
                    <a:pt x="22" y="220"/>
                    <a:pt x="56" y="269"/>
                  </a:cubicBezTo>
                  <a:cubicBezTo>
                    <a:pt x="66" y="283"/>
                    <a:pt x="90" y="266"/>
                    <a:pt x="80" y="250"/>
                  </a:cubicBezTo>
                  <a:cubicBezTo>
                    <a:pt x="56" y="210"/>
                    <a:pt x="38" y="165"/>
                    <a:pt x="35" y="119"/>
                  </a:cubicBezTo>
                  <a:cubicBezTo>
                    <a:pt x="33" y="97"/>
                    <a:pt x="35" y="69"/>
                    <a:pt x="52" y="54"/>
                  </a:cubicBezTo>
                  <a:cubicBezTo>
                    <a:pt x="70" y="37"/>
                    <a:pt x="103" y="41"/>
                    <a:pt x="124" y="50"/>
                  </a:cubicBezTo>
                  <a:cubicBezTo>
                    <a:pt x="170" y="71"/>
                    <a:pt x="159" y="146"/>
                    <a:pt x="151" y="184"/>
                  </a:cubicBezTo>
                  <a:cubicBezTo>
                    <a:pt x="140" y="232"/>
                    <a:pt x="122" y="283"/>
                    <a:pt x="91" y="321"/>
                  </a:cubicBezTo>
                  <a:cubicBezTo>
                    <a:pt x="79" y="336"/>
                    <a:pt x="96" y="351"/>
                    <a:pt x="108" y="3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9" name="矩形 8"/>
            <p:cNvSpPr/>
            <p:nvPr/>
          </p:nvSpPr>
          <p:spPr>
            <a:xfrm>
              <a:off x="8528" y="4623"/>
              <a:ext cx="2082" cy="580"/>
            </a:xfrm>
            <a:prstGeom prst="rect">
              <a:avLst/>
            </a:prstGeom>
            <a:grpFill/>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能力目标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grpSp>
        <p:nvGrpSpPr>
          <p:cNvPr id="21" name="组合 20"/>
          <p:cNvGrpSpPr/>
          <p:nvPr/>
        </p:nvGrpSpPr>
        <p:grpSpPr>
          <a:xfrm>
            <a:off x="8250555" y="1443990"/>
            <a:ext cx="1652905" cy="2454910"/>
            <a:chOff x="12942" y="2224"/>
            <a:chExt cx="2603" cy="3866"/>
          </a:xfrm>
          <a:solidFill>
            <a:schemeClr val="accent2">
              <a:lumMod val="60000"/>
              <a:lumOff val="40000"/>
            </a:schemeClr>
          </a:solidFill>
        </p:grpSpPr>
        <p:sp>
          <p:nvSpPr>
            <p:cNvPr id="3" name="Freeform 7"/>
            <p:cNvSpPr>
              <a:spLocks noEditPoints="1"/>
            </p:cNvSpPr>
            <p:nvPr/>
          </p:nvSpPr>
          <p:spPr bwMode="auto">
            <a:xfrm>
              <a:off x="12942" y="3110"/>
              <a:ext cx="2603" cy="2980"/>
            </a:xfrm>
            <a:custGeom>
              <a:avLst/>
              <a:gdLst>
                <a:gd name="T0" fmla="*/ 123 w 696"/>
                <a:gd name="T1" fmla="*/ 224 h 796"/>
                <a:gd name="T2" fmla="*/ 123 w 696"/>
                <a:gd name="T3" fmla="*/ 673 h 796"/>
                <a:gd name="T4" fmla="*/ 572 w 696"/>
                <a:gd name="T5" fmla="*/ 673 h 796"/>
                <a:gd name="T6" fmla="*/ 572 w 696"/>
                <a:gd name="T7" fmla="*/ 224 h 796"/>
                <a:gd name="T8" fmla="*/ 348 w 696"/>
                <a:gd name="T9" fmla="*/ 0 h 796"/>
                <a:gd name="T10" fmla="*/ 123 w 696"/>
                <a:gd name="T11" fmla="*/ 224 h 796"/>
                <a:gd name="T12" fmla="*/ 361 w 696"/>
                <a:gd name="T13" fmla="*/ 101 h 796"/>
                <a:gd name="T14" fmla="*/ 328 w 696"/>
                <a:gd name="T15" fmla="*/ 101 h 796"/>
                <a:gd name="T16" fmla="*/ 328 w 696"/>
                <a:gd name="T17" fmla="*/ 67 h 796"/>
                <a:gd name="T18" fmla="*/ 361 w 696"/>
                <a:gd name="T19" fmla="*/ 67 h 796"/>
                <a:gd name="T20" fmla="*/ 361 w 696"/>
                <a:gd name="T21" fmla="*/ 101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6">
                  <a:moveTo>
                    <a:pt x="123" y="224"/>
                  </a:moveTo>
                  <a:cubicBezTo>
                    <a:pt x="0" y="348"/>
                    <a:pt x="0" y="549"/>
                    <a:pt x="123" y="673"/>
                  </a:cubicBezTo>
                  <a:cubicBezTo>
                    <a:pt x="247" y="796"/>
                    <a:pt x="448" y="796"/>
                    <a:pt x="572" y="673"/>
                  </a:cubicBezTo>
                  <a:cubicBezTo>
                    <a:pt x="696" y="549"/>
                    <a:pt x="696" y="348"/>
                    <a:pt x="572" y="224"/>
                  </a:cubicBezTo>
                  <a:cubicBezTo>
                    <a:pt x="348" y="0"/>
                    <a:pt x="348" y="0"/>
                    <a:pt x="348" y="0"/>
                  </a:cubicBezTo>
                  <a:lnTo>
                    <a:pt x="123" y="224"/>
                  </a:lnTo>
                  <a:close/>
                  <a:moveTo>
                    <a:pt x="361" y="101"/>
                  </a:moveTo>
                  <a:cubicBezTo>
                    <a:pt x="352" y="110"/>
                    <a:pt x="337" y="110"/>
                    <a:pt x="328" y="101"/>
                  </a:cubicBezTo>
                  <a:cubicBezTo>
                    <a:pt x="318" y="92"/>
                    <a:pt x="318" y="76"/>
                    <a:pt x="328" y="67"/>
                  </a:cubicBezTo>
                  <a:cubicBezTo>
                    <a:pt x="337" y="58"/>
                    <a:pt x="352" y="58"/>
                    <a:pt x="361" y="67"/>
                  </a:cubicBezTo>
                  <a:cubicBezTo>
                    <a:pt x="371" y="76"/>
                    <a:pt x="371" y="92"/>
                    <a:pt x="361" y="101"/>
                  </a:cubicBezTo>
                  <a:close/>
                </a:path>
              </a:pathLst>
            </a:custGeom>
            <a:grp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4" name="Freeform 10"/>
            <p:cNvSpPr/>
            <p:nvPr/>
          </p:nvSpPr>
          <p:spPr bwMode="auto">
            <a:xfrm>
              <a:off x="13892" y="2224"/>
              <a:ext cx="703" cy="1313"/>
            </a:xfrm>
            <a:custGeom>
              <a:avLst/>
              <a:gdLst>
                <a:gd name="T0" fmla="*/ 107 w 188"/>
                <a:gd name="T1" fmla="*/ 336 h 351"/>
                <a:gd name="T2" fmla="*/ 179 w 188"/>
                <a:gd name="T3" fmla="*/ 161 h 351"/>
                <a:gd name="T4" fmla="*/ 129 w 188"/>
                <a:gd name="T5" fmla="*/ 20 h 351"/>
                <a:gd name="T6" fmla="*/ 10 w 188"/>
                <a:gd name="T7" fmla="*/ 91 h 351"/>
                <a:gd name="T8" fmla="*/ 61 w 188"/>
                <a:gd name="T9" fmla="*/ 279 h 351"/>
                <a:gd name="T10" fmla="*/ 85 w 188"/>
                <a:gd name="T11" fmla="*/ 260 h 351"/>
                <a:gd name="T12" fmla="*/ 34 w 188"/>
                <a:gd name="T13" fmla="*/ 120 h 351"/>
                <a:gd name="T14" fmla="*/ 51 w 188"/>
                <a:gd name="T15" fmla="*/ 54 h 351"/>
                <a:gd name="T16" fmla="*/ 123 w 188"/>
                <a:gd name="T17" fmla="*/ 51 h 351"/>
                <a:gd name="T18" fmla="*/ 150 w 188"/>
                <a:gd name="T19" fmla="*/ 185 h 351"/>
                <a:gd name="T20" fmla="*/ 90 w 188"/>
                <a:gd name="T21" fmla="*/ 322 h 351"/>
                <a:gd name="T22" fmla="*/ 107 w 188"/>
                <a:gd name="T23" fmla="*/ 33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351">
                  <a:moveTo>
                    <a:pt x="107" y="336"/>
                  </a:moveTo>
                  <a:cubicBezTo>
                    <a:pt x="146" y="287"/>
                    <a:pt x="168" y="223"/>
                    <a:pt x="179" y="161"/>
                  </a:cubicBezTo>
                  <a:cubicBezTo>
                    <a:pt x="188" y="110"/>
                    <a:pt x="186" y="41"/>
                    <a:pt x="129" y="20"/>
                  </a:cubicBezTo>
                  <a:cubicBezTo>
                    <a:pt x="74" y="0"/>
                    <a:pt x="20" y="36"/>
                    <a:pt x="10" y="91"/>
                  </a:cubicBezTo>
                  <a:cubicBezTo>
                    <a:pt x="0" y="151"/>
                    <a:pt x="26" y="230"/>
                    <a:pt x="61" y="279"/>
                  </a:cubicBezTo>
                  <a:cubicBezTo>
                    <a:pt x="70" y="292"/>
                    <a:pt x="93" y="271"/>
                    <a:pt x="85" y="260"/>
                  </a:cubicBezTo>
                  <a:cubicBezTo>
                    <a:pt x="58" y="222"/>
                    <a:pt x="38" y="166"/>
                    <a:pt x="34" y="120"/>
                  </a:cubicBezTo>
                  <a:cubicBezTo>
                    <a:pt x="32" y="98"/>
                    <a:pt x="34" y="70"/>
                    <a:pt x="51" y="54"/>
                  </a:cubicBezTo>
                  <a:cubicBezTo>
                    <a:pt x="70" y="37"/>
                    <a:pt x="103" y="41"/>
                    <a:pt x="123" y="51"/>
                  </a:cubicBezTo>
                  <a:cubicBezTo>
                    <a:pt x="169" y="71"/>
                    <a:pt x="158" y="146"/>
                    <a:pt x="150" y="185"/>
                  </a:cubicBezTo>
                  <a:cubicBezTo>
                    <a:pt x="140" y="232"/>
                    <a:pt x="121" y="283"/>
                    <a:pt x="90" y="322"/>
                  </a:cubicBezTo>
                  <a:cubicBezTo>
                    <a:pt x="78" y="337"/>
                    <a:pt x="95" y="351"/>
                    <a:pt x="107" y="3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10" name="矩形 9"/>
            <p:cNvSpPr/>
            <p:nvPr/>
          </p:nvSpPr>
          <p:spPr>
            <a:xfrm>
              <a:off x="13238" y="4471"/>
              <a:ext cx="2144" cy="580"/>
            </a:xfrm>
            <a:prstGeom prst="rect">
              <a:avLst/>
            </a:prstGeom>
            <a:grpFill/>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素质目标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sp>
        <p:nvSpPr>
          <p:cNvPr id="23" name="Title 6"/>
          <p:cNvSpPr txBox="1"/>
          <p:nvPr>
            <p:custDataLst>
              <p:tags r:id="rId1"/>
            </p:custDataLst>
          </p:nvPr>
        </p:nvSpPr>
        <p:spPr>
          <a:xfrm>
            <a:off x="193942" y="58649"/>
            <a:ext cx="1863090" cy="5340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zh-CN"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学习</a:t>
            </a:r>
            <a:r>
              <a:rPr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目标</a:t>
            </a:r>
            <a:endParaRPr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1" name="文本框 22"/>
          <p:cNvSpPr txBox="1"/>
          <p:nvPr/>
        </p:nvSpPr>
        <p:spPr>
          <a:xfrm flipH="1">
            <a:off x="803910" y="3902710"/>
            <a:ext cx="3202940" cy="2306955"/>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50000"/>
              </a:lnSpc>
              <a:spcBef>
                <a:spcPts val="0"/>
              </a:spcBef>
              <a:spcAft>
                <a:spcPts val="0"/>
              </a:spcAft>
            </a:pPr>
            <a:r>
              <a:rPr sz="1200" b="1" dirty="0" smtClean="0"/>
              <a:t>1. 掌握传染病的概念、法定分类、传染病防治法的概念、适用范围以及各级、各部门在传染病防治工作中的职责范围。</a:t>
            </a:r>
            <a:endParaRPr sz="1200" b="1" dirty="0" smtClean="0"/>
          </a:p>
          <a:p>
            <a:pPr algn="just" fontAlgn="auto">
              <a:lnSpc>
                <a:spcPct val="150000"/>
              </a:lnSpc>
              <a:spcBef>
                <a:spcPts val="0"/>
              </a:spcBef>
              <a:spcAft>
                <a:spcPts val="0"/>
              </a:spcAft>
            </a:pPr>
            <a:r>
              <a:rPr sz="1200" b="1" dirty="0" smtClean="0"/>
              <a:t>2. 熟悉传染病预防、控制、医疗救治、监督管理、防治保障措施的法律规定，熟悉违反传染病防治法的法律责任。</a:t>
            </a:r>
            <a:endParaRPr sz="1200" b="1" dirty="0" smtClean="0"/>
          </a:p>
          <a:p>
            <a:pPr algn="just" fontAlgn="auto">
              <a:lnSpc>
                <a:spcPct val="150000"/>
              </a:lnSpc>
              <a:spcBef>
                <a:spcPts val="0"/>
              </a:spcBef>
              <a:spcAft>
                <a:spcPts val="0"/>
              </a:spcAft>
            </a:pPr>
            <a:r>
              <a:rPr sz="1200" b="1" dirty="0" smtClean="0"/>
              <a:t>3. 了解我国传染病防治的法制建设，了解结核病、性病及艾滋病防治的法律规定。</a:t>
            </a:r>
            <a:endParaRPr sz="1200" b="1" dirty="0" smtClean="0"/>
          </a:p>
        </p:txBody>
      </p:sp>
      <p:sp>
        <p:nvSpPr>
          <p:cNvPr id="5" name="文本框 22"/>
          <p:cNvSpPr txBox="1"/>
          <p:nvPr/>
        </p:nvSpPr>
        <p:spPr>
          <a:xfrm flipH="1">
            <a:off x="4787265" y="4088765"/>
            <a:ext cx="2822575" cy="368300"/>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50000"/>
              </a:lnSpc>
              <a:spcBef>
                <a:spcPts val="0"/>
              </a:spcBef>
              <a:spcAft>
                <a:spcPts val="0"/>
              </a:spcAft>
            </a:pPr>
            <a:r>
              <a:rPr lang="zh-CN" altLang="en-US" sz="1200" b="1" dirty="0" smtClean="0"/>
              <a:t>具有依法参与传染病防治工作的能力。</a:t>
            </a:r>
            <a:endParaRPr lang="zh-CN" altLang="en-US" sz="1200" b="1" dirty="0" smtClean="0"/>
          </a:p>
        </p:txBody>
      </p:sp>
      <p:sp>
        <p:nvSpPr>
          <p:cNvPr id="6" name="文本框 22"/>
          <p:cNvSpPr txBox="1"/>
          <p:nvPr/>
        </p:nvSpPr>
        <p:spPr>
          <a:xfrm flipH="1">
            <a:off x="8314690" y="4138295"/>
            <a:ext cx="2877820" cy="645160"/>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50000"/>
              </a:lnSpc>
              <a:spcBef>
                <a:spcPts val="0"/>
              </a:spcBef>
              <a:spcAft>
                <a:spcPts val="0"/>
              </a:spcAft>
            </a:pPr>
            <a:r>
              <a:rPr lang="zh-CN" altLang="en-US" sz="1200" b="1" dirty="0" smtClean="0"/>
              <a:t>具备依法参与传染病防治和应急处理的必要的执业素质。</a:t>
            </a:r>
            <a:endParaRPr lang="zh-CN" altLang="en-US" sz="1200" b="1" dirty="0" smtClean="0"/>
          </a:p>
        </p:txBody>
      </p:sp>
      <p:cxnSp>
        <p:nvCxnSpPr>
          <p:cNvPr id="14" name="直接连接符 13"/>
          <p:cNvCxnSpPr/>
          <p:nvPr/>
        </p:nvCxnSpPr>
        <p:spPr>
          <a:xfrm flipV="1">
            <a:off x="4191635" y="4194810"/>
            <a:ext cx="9525" cy="2097405"/>
          </a:xfrm>
          <a:prstGeom prst="line">
            <a:avLst/>
          </a:prstGeom>
          <a:ln w="28575" cmpd="sng">
            <a:solidFill>
              <a:srgbClr val="ED796F"/>
            </a:solidFill>
            <a:prstDash val="soli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7957820" y="4194810"/>
            <a:ext cx="9525" cy="2097405"/>
          </a:xfrm>
          <a:prstGeom prst="line">
            <a:avLst/>
          </a:prstGeom>
          <a:ln w="28575" cmpd="sng">
            <a:solidFill>
              <a:srgbClr val="ED796F"/>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000" fill="hold">
                                          <p:stCondLst>
                                            <p:cond delay="0"/>
                                          </p:stCondLst>
                                        </p:cTn>
                                        <p:tgtEl>
                                          <p:spTgt spid="19"/>
                                        </p:tgtEl>
                                        <p:attrNameLst>
                                          <p:attrName>style.visibility</p:attrName>
                                        </p:attrNameLst>
                                      </p:cBhvr>
                                      <p:to>
                                        <p:strVal val="visible"/>
                                      </p:to>
                                    </p:set>
                                    <p:animEffect transition="in" filter="blinds(horizontal)">
                                      <p:cBhvr>
                                        <p:cTn id="11" dur="1000"/>
                                        <p:tgtEl>
                                          <p:spTgt spid="19"/>
                                        </p:tgtEl>
                                      </p:cBhvr>
                                    </p:animEffect>
                                  </p:childTnLst>
                                </p:cTn>
                              </p:par>
                              <p:par>
                                <p:cTn id="12" presetID="3" presetClass="entr" presetSubtype="10" fill="hold" grpId="0" nodeType="withEffect">
                                  <p:stCondLst>
                                    <p:cond delay="0"/>
                                  </p:stCondLst>
                                  <p:childTnLst>
                                    <p:set>
                                      <p:cBhvr>
                                        <p:cTn id="13" dur="1000" fill="hold">
                                          <p:stCondLst>
                                            <p:cond delay="0"/>
                                          </p:stCondLst>
                                        </p:cTn>
                                        <p:tgtEl>
                                          <p:spTgt spid="11"/>
                                        </p:tgtEl>
                                        <p:attrNameLst>
                                          <p:attrName>style.visibility</p:attrName>
                                        </p:attrNameLst>
                                      </p:cBhvr>
                                      <p:to>
                                        <p:strVal val="visible"/>
                                      </p:to>
                                    </p:set>
                                    <p:animEffect transition="in" filter="blinds(horizontal)">
                                      <p:cBhvr>
                                        <p:cTn id="14" dur="1000"/>
                                        <p:tgtEl>
                                          <p:spTgt spid="11"/>
                                        </p:tgtEl>
                                      </p:cBhvr>
                                    </p:animEffect>
                                  </p:childTnLst>
                                </p:cTn>
                              </p:par>
                            </p:childTnLst>
                          </p:cTn>
                        </p:par>
                        <p:par>
                          <p:cTn id="15" fill="hold">
                            <p:stCondLst>
                              <p:cond delay="1500"/>
                            </p:stCondLst>
                            <p:childTnLst>
                              <p:par>
                                <p:cTn id="16" presetID="3" presetClass="entr" presetSubtype="10" fill="hold" nodeType="afterEffect">
                                  <p:stCondLst>
                                    <p:cond delay="0"/>
                                  </p:stCondLst>
                                  <p:childTnLst>
                                    <p:set>
                                      <p:cBhvr>
                                        <p:cTn id="17" dur="1000" fill="hold">
                                          <p:stCondLst>
                                            <p:cond delay="0"/>
                                          </p:stCondLst>
                                        </p:cTn>
                                        <p:tgtEl>
                                          <p:spTgt spid="20"/>
                                        </p:tgtEl>
                                        <p:attrNameLst>
                                          <p:attrName>style.visibility</p:attrName>
                                        </p:attrNameLst>
                                      </p:cBhvr>
                                      <p:to>
                                        <p:strVal val="visible"/>
                                      </p:to>
                                    </p:set>
                                    <p:animEffect transition="in" filter="blinds(horizontal)">
                                      <p:cBhvr>
                                        <p:cTn id="18" dur="1000"/>
                                        <p:tgtEl>
                                          <p:spTgt spid="20"/>
                                        </p:tgtEl>
                                      </p:cBhvr>
                                    </p:animEffect>
                                  </p:childTnLst>
                                </p:cTn>
                              </p:par>
                              <p:par>
                                <p:cTn id="19" presetID="3" presetClass="entr" presetSubtype="10" fill="hold" grpId="0" nodeType="withEffect">
                                  <p:stCondLst>
                                    <p:cond delay="0"/>
                                  </p:stCondLst>
                                  <p:childTnLst>
                                    <p:set>
                                      <p:cBhvr>
                                        <p:cTn id="20" dur="1000" fill="hold">
                                          <p:stCondLst>
                                            <p:cond delay="0"/>
                                          </p:stCondLst>
                                        </p:cTn>
                                        <p:tgtEl>
                                          <p:spTgt spid="5"/>
                                        </p:tgtEl>
                                        <p:attrNameLst>
                                          <p:attrName>style.visibility</p:attrName>
                                        </p:attrNameLst>
                                      </p:cBhvr>
                                      <p:to>
                                        <p:strVal val="visible"/>
                                      </p:to>
                                    </p:set>
                                    <p:animEffect transition="in" filter="blinds(horizontal)">
                                      <p:cBhvr>
                                        <p:cTn id="21" dur="1000"/>
                                        <p:tgtEl>
                                          <p:spTgt spid="5"/>
                                        </p:tgtEl>
                                      </p:cBhvr>
                                    </p:animEffect>
                                  </p:childTnLst>
                                </p:cTn>
                              </p:par>
                            </p:childTnLst>
                          </p:cTn>
                        </p:par>
                        <p:par>
                          <p:cTn id="22" fill="hold">
                            <p:stCondLst>
                              <p:cond delay="2500"/>
                            </p:stCondLst>
                            <p:childTnLst>
                              <p:par>
                                <p:cTn id="23" presetID="3" presetClass="entr" presetSubtype="10" fill="hold" nodeType="afterEffect">
                                  <p:stCondLst>
                                    <p:cond delay="0"/>
                                  </p:stCondLst>
                                  <p:childTnLst>
                                    <p:set>
                                      <p:cBhvr>
                                        <p:cTn id="24" dur="1000" fill="hold">
                                          <p:stCondLst>
                                            <p:cond delay="0"/>
                                          </p:stCondLst>
                                        </p:cTn>
                                        <p:tgtEl>
                                          <p:spTgt spid="21"/>
                                        </p:tgtEl>
                                        <p:attrNameLst>
                                          <p:attrName>style.visibility</p:attrName>
                                        </p:attrNameLst>
                                      </p:cBhvr>
                                      <p:to>
                                        <p:strVal val="visible"/>
                                      </p:to>
                                    </p:set>
                                    <p:animEffect transition="in" filter="blinds(horizontal)">
                                      <p:cBhvr>
                                        <p:cTn id="25" dur="1000"/>
                                        <p:tgtEl>
                                          <p:spTgt spid="21"/>
                                        </p:tgtEl>
                                      </p:cBhvr>
                                    </p:animEffect>
                                  </p:childTnLst>
                                </p:cTn>
                              </p:par>
                              <p:par>
                                <p:cTn id="26" presetID="3" presetClass="entr" presetSubtype="10" fill="hold" grpId="0" nodeType="withEffect">
                                  <p:stCondLst>
                                    <p:cond delay="0"/>
                                  </p:stCondLst>
                                  <p:childTnLst>
                                    <p:set>
                                      <p:cBhvr>
                                        <p:cTn id="27" dur="1000" fill="hold">
                                          <p:stCondLst>
                                            <p:cond delay="0"/>
                                          </p:stCondLst>
                                        </p:cTn>
                                        <p:tgtEl>
                                          <p:spTgt spid="6"/>
                                        </p:tgtEl>
                                        <p:attrNameLst>
                                          <p:attrName>style.visibility</p:attrName>
                                        </p:attrNameLst>
                                      </p:cBhvr>
                                      <p:to>
                                        <p:strVal val="visible"/>
                                      </p:to>
                                    </p:set>
                                    <p:animEffect transition="in" filter="blinds(horizontal)">
                                      <p:cBhvr>
                                        <p:cTn id="28" dur="1000"/>
                                        <p:tgtEl>
                                          <p:spTgt spid="6"/>
                                        </p:tgtEl>
                                      </p:cBhvr>
                                    </p:animEffect>
                                  </p:childTnLst>
                                </p:cTn>
                              </p:par>
                              <p:par>
                                <p:cTn id="29" presetID="18" presetClass="entr" presetSubtype="12"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strips(downLeft)">
                                      <p:cBhvr>
                                        <p:cTn id="31" dur="500"/>
                                        <p:tgtEl>
                                          <p:spTgt spid="14"/>
                                        </p:tgtEl>
                                      </p:cBhvr>
                                    </p:animEffect>
                                  </p:childTnLst>
                                </p:cTn>
                              </p:par>
                              <p:par>
                                <p:cTn id="32" presetID="18" presetClass="entr" presetSubtype="12"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strips(downLeft)">
                                      <p:cBhvr>
                                        <p:cTn id="3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1" grpId="0" bldLvl="0" animBg="1"/>
      <p:bldP spid="5" grpId="0" bldLvl="0" animBg="1"/>
      <p:bldP spid="6" grpId="0" bldLvl="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 name="Rounded Rectangle 4"/>
          <p:cNvSpPr/>
          <p:nvPr>
            <p:custDataLst>
              <p:tags r:id="rId1"/>
            </p:custDataLst>
          </p:nvPr>
        </p:nvSpPr>
        <p:spPr>
          <a:xfrm>
            <a:off x="4900295" y="2004695"/>
            <a:ext cx="2449830" cy="4026535"/>
          </a:xfrm>
          <a:prstGeom prst="roundRect">
            <a:avLst/>
          </a:prstGeom>
          <a:solidFill>
            <a:srgbClr val="F0F0F0">
              <a:alpha val="5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endParaRPr>
          </a:p>
        </p:txBody>
      </p:sp>
      <p:sp>
        <p:nvSpPr>
          <p:cNvPr id="128" name="Round Same Side Corner Rectangle 5"/>
          <p:cNvSpPr/>
          <p:nvPr>
            <p:custDataLst>
              <p:tags r:id="rId2"/>
            </p:custDataLst>
          </p:nvPr>
        </p:nvSpPr>
        <p:spPr>
          <a:xfrm rot="10800000">
            <a:off x="5049520" y="2012950"/>
            <a:ext cx="2212975" cy="554990"/>
          </a:xfrm>
          <a:prstGeom prst="round2SameRect">
            <a:avLst>
              <a:gd name="adj1" fmla="val 50000"/>
              <a:gd name="adj2" fmla="val 0"/>
            </a:avLst>
          </a:prstGeom>
          <a:solidFill>
            <a:srgbClr val="A0BB0C"/>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ysClr val="window" lastClr="FFFFFF"/>
              </a:solidFill>
              <a:effectLst/>
              <a:uLnTx/>
              <a:uFillTx/>
              <a:latin typeface="微软雅黑" panose="020B0503020204020204" charset="-122"/>
              <a:ea typeface="微软雅黑" panose="020B0503020204020204" charset="-122"/>
            </a:endParaRPr>
          </a:p>
        </p:txBody>
      </p:sp>
      <p:sp>
        <p:nvSpPr>
          <p:cNvPr id="129" name="Rounded Rectangle 7"/>
          <p:cNvSpPr/>
          <p:nvPr>
            <p:custDataLst>
              <p:tags r:id="rId3"/>
            </p:custDataLst>
          </p:nvPr>
        </p:nvSpPr>
        <p:spPr>
          <a:xfrm>
            <a:off x="5439728" y="5850573"/>
            <a:ext cx="1435100" cy="76200"/>
          </a:xfrm>
          <a:prstGeom prst="roundRect">
            <a:avLst>
              <a:gd name="adj" fmla="val 50000"/>
            </a:avLst>
          </a:prstGeom>
          <a:solidFill>
            <a:srgbClr val="A0BB0C"/>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endParaRPr>
          </a:p>
        </p:txBody>
      </p:sp>
      <p:sp>
        <p:nvSpPr>
          <p:cNvPr id="18" name="Rounded Rectangle 4"/>
          <p:cNvSpPr/>
          <p:nvPr>
            <p:custDataLst>
              <p:tags r:id="rId4"/>
            </p:custDataLst>
          </p:nvPr>
        </p:nvSpPr>
        <p:spPr>
          <a:xfrm>
            <a:off x="7719695" y="2004695"/>
            <a:ext cx="2451100" cy="4026535"/>
          </a:xfrm>
          <a:prstGeom prst="roundRect">
            <a:avLst/>
          </a:prstGeom>
          <a:solidFill>
            <a:srgbClr val="F0F0F0">
              <a:alpha val="5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endParaRPr>
          </a:p>
        </p:txBody>
      </p:sp>
      <p:sp>
        <p:nvSpPr>
          <p:cNvPr id="132" name="Rounded Rectangle 7"/>
          <p:cNvSpPr/>
          <p:nvPr>
            <p:custDataLst>
              <p:tags r:id="rId5"/>
            </p:custDataLst>
          </p:nvPr>
        </p:nvSpPr>
        <p:spPr>
          <a:xfrm>
            <a:off x="8245158" y="5850573"/>
            <a:ext cx="1435100" cy="76200"/>
          </a:xfrm>
          <a:prstGeom prst="roundRect">
            <a:avLst>
              <a:gd name="adj" fmla="val 50000"/>
            </a:avLst>
          </a:prstGeom>
          <a:solidFill>
            <a:srgbClr val="44750F"/>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endParaRPr>
          </a:p>
        </p:txBody>
      </p:sp>
      <p:sp>
        <p:nvSpPr>
          <p:cNvPr id="19" name="Rounded Rectangle 4"/>
          <p:cNvSpPr/>
          <p:nvPr>
            <p:custDataLst>
              <p:tags r:id="rId6"/>
            </p:custDataLst>
          </p:nvPr>
        </p:nvSpPr>
        <p:spPr>
          <a:xfrm>
            <a:off x="1946275" y="2004695"/>
            <a:ext cx="2451100" cy="4021455"/>
          </a:xfrm>
          <a:prstGeom prst="roundRect">
            <a:avLst>
              <a:gd name="adj" fmla="val 18832"/>
            </a:avLst>
          </a:prstGeom>
          <a:solidFill>
            <a:srgbClr val="F0F0F0">
              <a:alpha val="5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endParaRPr>
          </a:p>
        </p:txBody>
      </p:sp>
      <p:sp>
        <p:nvSpPr>
          <p:cNvPr id="137" name="Round Same Side Corner Rectangle 5"/>
          <p:cNvSpPr/>
          <p:nvPr>
            <p:custDataLst>
              <p:tags r:id="rId7"/>
            </p:custDataLst>
          </p:nvPr>
        </p:nvSpPr>
        <p:spPr>
          <a:xfrm rot="10800000">
            <a:off x="2090420" y="2021840"/>
            <a:ext cx="2183130" cy="545465"/>
          </a:xfrm>
          <a:prstGeom prst="round2SameRect">
            <a:avLst>
              <a:gd name="adj1" fmla="val 50000"/>
              <a:gd name="adj2" fmla="val 0"/>
            </a:avLst>
          </a:prstGeom>
          <a:solidFill>
            <a:srgbClr val="DECC00"/>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ysClr val="window" lastClr="FFFFFF"/>
              </a:solidFill>
              <a:effectLst/>
              <a:uLnTx/>
              <a:uFillTx/>
              <a:latin typeface="微软雅黑" panose="020B0503020204020204" charset="-122"/>
              <a:ea typeface="微软雅黑" panose="020B0503020204020204" charset="-122"/>
            </a:endParaRPr>
          </a:p>
        </p:txBody>
      </p:sp>
      <p:sp>
        <p:nvSpPr>
          <p:cNvPr id="143" name="Rounded Rectangle 7"/>
          <p:cNvSpPr/>
          <p:nvPr>
            <p:custDataLst>
              <p:tags r:id="rId8"/>
            </p:custDataLst>
          </p:nvPr>
        </p:nvSpPr>
        <p:spPr>
          <a:xfrm>
            <a:off x="2569845" y="5851208"/>
            <a:ext cx="1435100" cy="76200"/>
          </a:xfrm>
          <a:prstGeom prst="roundRect">
            <a:avLst>
              <a:gd name="adj" fmla="val 50000"/>
            </a:avLst>
          </a:prstGeom>
          <a:solidFill>
            <a:srgbClr val="DECC00"/>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endParaRPr>
          </a:p>
        </p:txBody>
      </p:sp>
      <p:sp>
        <p:nvSpPr>
          <p:cNvPr id="144" name="文本框 143"/>
          <p:cNvSpPr txBox="1"/>
          <p:nvPr>
            <p:custDataLst>
              <p:tags r:id="rId9"/>
            </p:custDataLst>
          </p:nvPr>
        </p:nvSpPr>
        <p:spPr>
          <a:xfrm>
            <a:off x="5070793" y="2749233"/>
            <a:ext cx="2097088" cy="2236788"/>
          </a:xfrm>
          <a:prstGeom prst="rect">
            <a:avLst/>
          </a:prstGeom>
          <a:noFill/>
        </p:spPr>
        <p:txBody>
          <a:bodyPr wrap="square" rtlCol="0"/>
          <a:p>
            <a:pPr marR="0" algn="just" defTabSz="914400">
              <a:lnSpc>
                <a:spcPct val="110000"/>
              </a:lnSpc>
              <a:buClrTx/>
              <a:buSzTx/>
              <a:buFontTx/>
              <a:defRPr/>
            </a:pPr>
            <a:r>
              <a:rPr kumimoji="0" lang="zh-CN" altLang="en-US" sz="1200" b="1" spc="100" noProof="0">
                <a:solidFill>
                  <a:schemeClr val="tx1">
                    <a:lumMod val="75000"/>
                    <a:lumOff val="25000"/>
                  </a:schemeClr>
                </a:solidFill>
                <a:latin typeface="微软雅黑" panose="020B0503020204020204" charset="-122"/>
                <a:ea typeface="微软雅黑" panose="020B0503020204020204" charset="-122"/>
                <a:cs typeface="+mn-cs"/>
                <a:sym typeface="Calibri" panose="020F0502020204030204" pitchFamily="34" charset="0"/>
              </a:rPr>
              <a:t>（2）血液传播：多见于吸毒者共用注射器，或接受 HIV 感染的血液、血制品或密切接触 HIV 感染者的血液、黏液等，或经 HIV 污染器具的献血。</a:t>
            </a:r>
            <a:endParaRPr kumimoji="0" lang="zh-CN" altLang="en-US" sz="1200" b="1" spc="100" noProof="0">
              <a:solidFill>
                <a:schemeClr val="tx1">
                  <a:lumMod val="75000"/>
                  <a:lumOff val="25000"/>
                </a:schemeClr>
              </a:solidFill>
              <a:latin typeface="微软雅黑" panose="020B0503020204020204" charset="-122"/>
              <a:ea typeface="微软雅黑" panose="020B0503020204020204" charset="-122"/>
              <a:cs typeface="+mn-cs"/>
              <a:sym typeface="Calibri" panose="020F0502020204030204" pitchFamily="34" charset="0"/>
            </a:endParaRPr>
          </a:p>
        </p:txBody>
      </p:sp>
      <p:sp>
        <p:nvSpPr>
          <p:cNvPr id="145" name="文本框 144"/>
          <p:cNvSpPr txBox="1"/>
          <p:nvPr>
            <p:custDataLst>
              <p:tags r:id="rId10"/>
            </p:custDataLst>
          </p:nvPr>
        </p:nvSpPr>
        <p:spPr>
          <a:xfrm>
            <a:off x="7965440" y="2567940"/>
            <a:ext cx="2184400" cy="2145030"/>
          </a:xfrm>
          <a:prstGeom prst="rect">
            <a:avLst/>
          </a:prstGeom>
          <a:noFill/>
        </p:spPr>
        <p:txBody>
          <a:bodyPr wrap="square" rtlCol="0"/>
          <a:p>
            <a:pPr marR="0" algn="just" defTabSz="914400">
              <a:lnSpc>
                <a:spcPct val="120000"/>
              </a:lnSpc>
              <a:buClrTx/>
              <a:buSzTx/>
              <a:buFontTx/>
              <a:defRPr/>
            </a:pPr>
            <a:r>
              <a:rPr kumimoji="0" lang="zh-CN" altLang="en-US" sz="1200" b="1" kern="1200" cap="none" spc="150" normalizeH="0" noProof="0">
                <a:solidFill>
                  <a:schemeClr val="tx1">
                    <a:lumMod val="75000"/>
                    <a:lumOff val="25000"/>
                  </a:schemeClr>
                </a:solidFill>
                <a:latin typeface="微软雅黑" panose="020B0503020204020204" charset="-122"/>
                <a:ea typeface="微软雅黑" panose="020B0503020204020204" charset="-122"/>
                <a:cs typeface="+mn-cs"/>
                <a:sym typeface="Calibri" panose="020F0502020204030204" pitchFamily="34" charset="0"/>
              </a:rPr>
              <a:t>（3）母婴传播：HIV 感染孕妇在妊娠期 HIV 能通过胎盘传染给胎儿，这种宫内感染为 HIV 垂直传播的主要方式，分娩时经软产道及出生后经母乳喂养感染新生儿也较为常见。值得关注的是，现已证明，无论分娩方式为剖宫产还是经阴道分娩，25% ～ 35%的新生儿受 HIV 感染，且 HIV 感染的儿童中有 85% 为受 HIV 感染母亲传播。</a:t>
            </a:r>
            <a:endParaRPr kumimoji="0" lang="zh-CN" altLang="en-US" sz="1200" b="1" kern="1200" cap="none" spc="150" normalizeH="0" noProof="0">
              <a:solidFill>
                <a:schemeClr val="tx1">
                  <a:lumMod val="75000"/>
                  <a:lumOff val="25000"/>
                </a:schemeClr>
              </a:solidFill>
              <a:latin typeface="微软雅黑" panose="020B0503020204020204" charset="-122"/>
              <a:ea typeface="微软雅黑" panose="020B0503020204020204" charset="-122"/>
              <a:cs typeface="+mn-cs"/>
              <a:sym typeface="Calibri" panose="020F0502020204030204" pitchFamily="34" charset="0"/>
            </a:endParaRPr>
          </a:p>
        </p:txBody>
      </p:sp>
      <p:sp>
        <p:nvSpPr>
          <p:cNvPr id="131" name="Round Same Side Corner Rectangle 5"/>
          <p:cNvSpPr/>
          <p:nvPr>
            <p:custDataLst>
              <p:tags r:id="rId11"/>
            </p:custDataLst>
          </p:nvPr>
        </p:nvSpPr>
        <p:spPr>
          <a:xfrm rot="10800000">
            <a:off x="7843765" y="2021840"/>
            <a:ext cx="2214000" cy="546100"/>
          </a:xfrm>
          <a:prstGeom prst="round2SameRect">
            <a:avLst>
              <a:gd name="adj1" fmla="val 50000"/>
              <a:gd name="adj2" fmla="val 0"/>
            </a:avLst>
          </a:prstGeom>
          <a:solidFill>
            <a:srgbClr val="44750F"/>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ysClr val="window" lastClr="FFFFFF"/>
              </a:solidFill>
              <a:effectLst/>
              <a:uLnTx/>
              <a:uFillTx/>
              <a:latin typeface="微软雅黑" panose="020B0503020204020204" charset="-122"/>
              <a:ea typeface="微软雅黑" panose="020B0503020204020204" charset="-122"/>
            </a:endParaRPr>
          </a:p>
        </p:txBody>
      </p:sp>
      <p:sp>
        <p:nvSpPr>
          <p:cNvPr id="100368" name="文本框 139"/>
          <p:cNvSpPr txBox="1"/>
          <p:nvPr>
            <p:custDataLst>
              <p:tags r:id="rId12"/>
            </p:custDataLst>
          </p:nvPr>
        </p:nvSpPr>
        <p:spPr>
          <a:xfrm>
            <a:off x="8038465" y="2120265"/>
            <a:ext cx="1847215" cy="306705"/>
          </a:xfrm>
          <a:prstGeom prst="rect">
            <a:avLst/>
          </a:prstGeom>
          <a:noFill/>
          <a:ln w="9525">
            <a:noFill/>
          </a:ln>
        </p:spPr>
        <p:txBody>
          <a:bodyPr wrap="square" anchor="t" anchorCtr="0">
            <a:spAutoFit/>
          </a:bodyPr>
          <a:p>
            <a:pPr algn="ctr">
              <a:buSzTx/>
            </a:pPr>
            <a:r>
              <a:rPr lang="en-US" altLang="zh-CN" sz="1400" b="1">
                <a:solidFill>
                  <a:srgbClr val="FFFFFF"/>
                </a:solidFill>
                <a:latin typeface="微软雅黑" panose="020B0503020204020204" charset="-122"/>
                <a:ea typeface="微软雅黑" panose="020B0503020204020204" charset="-122"/>
              </a:rPr>
              <a:t> Ⅲ</a:t>
            </a:r>
            <a:endParaRPr lang="en-US" altLang="zh-CN" sz="1400" b="1">
              <a:solidFill>
                <a:srgbClr val="FFFFFF"/>
              </a:solidFill>
              <a:latin typeface="微软雅黑" panose="020B0503020204020204" charset="-122"/>
              <a:ea typeface="微软雅黑" panose="020B0503020204020204" charset="-122"/>
            </a:endParaRPr>
          </a:p>
        </p:txBody>
      </p:sp>
      <p:sp>
        <p:nvSpPr>
          <p:cNvPr id="100367" name="文本框 138"/>
          <p:cNvSpPr txBox="1"/>
          <p:nvPr>
            <p:custDataLst>
              <p:tags r:id="rId13"/>
            </p:custDataLst>
          </p:nvPr>
        </p:nvSpPr>
        <p:spPr>
          <a:xfrm>
            <a:off x="5214620" y="2105660"/>
            <a:ext cx="1885315" cy="306705"/>
          </a:xfrm>
          <a:prstGeom prst="rect">
            <a:avLst/>
          </a:prstGeom>
          <a:noFill/>
          <a:ln w="9525">
            <a:noFill/>
          </a:ln>
        </p:spPr>
        <p:txBody>
          <a:bodyPr wrap="square" anchor="t" anchorCtr="0">
            <a:spAutoFit/>
          </a:bodyPr>
          <a:p>
            <a:pPr algn="ctr">
              <a:buSzTx/>
            </a:pPr>
            <a:r>
              <a:rPr lang="en-US" altLang="zh-CN" sz="1400" b="1">
                <a:solidFill>
                  <a:srgbClr val="FFFFFF"/>
                </a:solidFill>
                <a:latin typeface="微软雅黑" panose="020B0503020204020204" charset="-122"/>
                <a:ea typeface="微软雅黑" panose="020B0503020204020204" charset="-122"/>
              </a:rPr>
              <a:t>Ⅱ</a:t>
            </a:r>
            <a:endParaRPr lang="en-US" altLang="zh-CN" sz="1400" b="1">
              <a:solidFill>
                <a:srgbClr val="FFFFFF"/>
              </a:solidFill>
              <a:latin typeface="微软雅黑" panose="020B0503020204020204" charset="-122"/>
              <a:ea typeface="微软雅黑" panose="020B0503020204020204" charset="-122"/>
            </a:endParaRPr>
          </a:p>
        </p:txBody>
      </p:sp>
      <p:sp>
        <p:nvSpPr>
          <p:cNvPr id="100366" name="文本框 137"/>
          <p:cNvSpPr txBox="1"/>
          <p:nvPr>
            <p:custDataLst>
              <p:tags r:id="rId14"/>
            </p:custDataLst>
          </p:nvPr>
        </p:nvSpPr>
        <p:spPr>
          <a:xfrm>
            <a:off x="2178685" y="2044700"/>
            <a:ext cx="2007870" cy="306705"/>
          </a:xfrm>
          <a:prstGeom prst="rect">
            <a:avLst/>
          </a:prstGeom>
          <a:noFill/>
          <a:ln w="9525">
            <a:noFill/>
          </a:ln>
        </p:spPr>
        <p:txBody>
          <a:bodyPr wrap="square" anchor="t" anchorCtr="0">
            <a:spAutoFit/>
          </a:bodyPr>
          <a:p>
            <a:pPr algn="ctr">
              <a:buSzTx/>
            </a:pPr>
            <a:r>
              <a:rPr lang="en-US" altLang="zh-CN" sz="1400" b="1">
                <a:solidFill>
                  <a:srgbClr val="FFFFFF"/>
                </a:solidFill>
                <a:latin typeface="微软雅黑" panose="020B0503020204020204" charset="-122"/>
                <a:ea typeface="微软雅黑" panose="020B0503020204020204" charset="-122"/>
              </a:rPr>
              <a:t>Ⅰ</a:t>
            </a:r>
            <a:endParaRPr lang="en-US" altLang="zh-CN" sz="1400" b="1">
              <a:solidFill>
                <a:srgbClr val="FFFFFF"/>
              </a:solidFill>
              <a:latin typeface="微软雅黑" panose="020B0503020204020204" charset="-122"/>
              <a:ea typeface="微软雅黑" panose="020B0503020204020204" charset="-122"/>
            </a:endParaRPr>
          </a:p>
        </p:txBody>
      </p:sp>
      <p:sp>
        <p:nvSpPr>
          <p:cNvPr id="3" name="Title 6"/>
          <p:cNvSpPr txBox="1"/>
          <p:nvPr>
            <p:custDataLst>
              <p:tags r:id="rId15"/>
            </p:custDataLst>
          </p:nvPr>
        </p:nvSpPr>
        <p:spPr>
          <a:xfrm>
            <a:off x="231407" y="97384"/>
            <a:ext cx="418846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三、艾滋病的防治管理</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custDataLst>
              <p:tags r:id="rId16"/>
            </p:custDataLst>
          </p:nvPr>
        </p:nvSpPr>
        <p:spPr>
          <a:xfrm>
            <a:off x="1973580" y="2749550"/>
            <a:ext cx="2299970" cy="2699385"/>
          </a:xfrm>
          <a:prstGeom prst="rect">
            <a:avLst/>
          </a:prstGeom>
          <a:noFill/>
        </p:spPr>
        <p:txBody>
          <a:bodyPr wrap="square" rtlCol="0"/>
          <a:p>
            <a:pPr marR="0" algn="just" defTabSz="914400">
              <a:lnSpc>
                <a:spcPct val="110000"/>
              </a:lnSpc>
              <a:buClrTx/>
              <a:buSzTx/>
              <a:buFontTx/>
              <a:defRPr/>
            </a:pPr>
            <a:r>
              <a:rPr kumimoji="0" lang="zh-CN" altLang="en-US" sz="1200" b="1" spc="100" noProof="0">
                <a:solidFill>
                  <a:schemeClr val="tx1">
                    <a:lumMod val="75000"/>
                    <a:lumOff val="25000"/>
                  </a:schemeClr>
                </a:solidFill>
                <a:latin typeface="微软雅黑" panose="020B0503020204020204" charset="-122"/>
                <a:ea typeface="微软雅黑" panose="020B0503020204020204" charset="-122"/>
                <a:cs typeface="+mn-cs"/>
                <a:sym typeface="Calibri" panose="020F0502020204030204" pitchFamily="34" charset="0"/>
              </a:rPr>
              <a:t>（1）经性接触直接传播，包括同性及异性性接触，这是本病的主要传播途径。</a:t>
            </a:r>
            <a:endParaRPr kumimoji="0" lang="zh-CN" altLang="en-US" sz="1200" b="1" spc="100" noProof="0">
              <a:solidFill>
                <a:schemeClr val="tx1">
                  <a:lumMod val="75000"/>
                  <a:lumOff val="25000"/>
                </a:schemeClr>
              </a:solidFill>
              <a:latin typeface="微软雅黑" panose="020B0503020204020204" charset="-122"/>
              <a:ea typeface="微软雅黑" panose="020B0503020204020204" charset="-122"/>
              <a:cs typeface="+mn-cs"/>
              <a:sym typeface="Calibri" panose="020F0502020204030204" pitchFamily="34" charset="0"/>
            </a:endParaRPr>
          </a:p>
        </p:txBody>
      </p:sp>
      <p:sp>
        <p:nvSpPr>
          <p:cNvPr id="4" name="文本框 3"/>
          <p:cNvSpPr txBox="1"/>
          <p:nvPr/>
        </p:nvSpPr>
        <p:spPr>
          <a:xfrm>
            <a:off x="788670" y="1205865"/>
            <a:ext cx="6651625" cy="368300"/>
          </a:xfrm>
          <a:prstGeom prst="rect">
            <a:avLst/>
          </a:prstGeom>
          <a:noFill/>
        </p:spPr>
        <p:txBody>
          <a:bodyPr wrap="square" rtlCol="0">
            <a:spAutoFit/>
          </a:bodyPr>
          <a:p>
            <a:r>
              <a:rPr lang="zh-CN" altLang="en-US" b="1">
                <a:latin typeface="微软雅黑" panose="020B0503020204020204" charset="-122"/>
                <a:ea typeface="微软雅黑" panose="020B0503020204020204" charset="-122"/>
              </a:rPr>
              <a:t>（一）艾滋病的概念及其传播途径</a:t>
            </a:r>
            <a:endParaRPr lang="zh-CN" altLang="en-US" b="1">
              <a:latin typeface="微软雅黑" panose="020B0503020204020204" charset="-122"/>
              <a:ea typeface="微软雅黑" panose="020B0503020204020204" charset="-122"/>
            </a:endParaRPr>
          </a:p>
        </p:txBody>
      </p:sp>
    </p:spTree>
    <p:custDataLst>
      <p:tags r:id="rId1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4"/>
                                        </p:tgtEl>
                                        <p:attrNameLst>
                                          <p:attrName>style.visibility</p:attrName>
                                        </p:attrNameLst>
                                      </p:cBhvr>
                                      <p:to>
                                        <p:strVal val="visible"/>
                                      </p:to>
                                    </p:set>
                                    <p:animEffect transition="in" filter="fade">
                                      <p:cBhvr>
                                        <p:cTn id="7" dur="500"/>
                                        <p:tgtEl>
                                          <p:spTgt spid="1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5"/>
                                        </p:tgtEl>
                                        <p:attrNameLst>
                                          <p:attrName>style.visibility</p:attrName>
                                        </p:attrNameLst>
                                      </p:cBhvr>
                                      <p:to>
                                        <p:strVal val="visible"/>
                                      </p:to>
                                    </p:set>
                                    <p:animEffect transition="in" filter="fade">
                                      <p:cBhvr>
                                        <p:cTn id="11" dur="500"/>
                                        <p:tgtEl>
                                          <p:spTgt spid="14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 grpId="0"/>
      <p:bldP spid="145" grpId="0"/>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1120"/>
            <a:ext cx="10972800" cy="4516120"/>
            <a:chOff x="960" y="2097"/>
            <a:chExt cx="17280" cy="7112"/>
          </a:xfrm>
        </p:grpSpPr>
        <p:sp>
          <p:nvSpPr>
            <p:cNvPr id="22" name="矩形: 圆角 1128"/>
            <p:cNvSpPr/>
            <p:nvPr>
              <p:custDataLst>
                <p:tags r:id="rId1"/>
              </p:custDataLst>
            </p:nvPr>
          </p:nvSpPr>
          <p:spPr>
            <a:xfrm>
              <a:off x="960" y="2097"/>
              <a:ext cx="17280" cy="7112"/>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834" y="3291"/>
              <a:ext cx="15578" cy="4724"/>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（二）艾滋病防治管理立法</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《国务院关于切实加强艾滋病防治工作的通知》指出：我国自 1985 年首次报告艾滋病病例以来，在党中央、国务院的正确领导下，各地区、各部门认真研究制订防治规划，明确相关政策，开展健康教育，落实防治措施，加强患者救治，艾滋病防治工作取得了积极成效。但从总体上看，我国艾滋病疫情仍呈快速上升趋势，其传播和蔓延的势头还没有得到有效遏制。与此同时，防治工作还存在宣传教育不够广泛、疫情监测不够落实、干预措施不够普及、法律法规不够健全、防治力量薄弱、技术手段欠缺、一些地区和部门对防治工作认识不够等问题。</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二、性病的防治管理</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2216150"/>
            <a:ext cx="8014335" cy="3498215"/>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663950" y="2673350"/>
            <a:ext cx="7465060" cy="2168525"/>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（三）艾滋病监测管理的对象</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根据《艾滋病监测管理的若干规定》，艾滋病监测管理的对象是：①艾滋病患者；②艾滋病病毒感染者；③疑似艾滋病患者及与艾滋病患者、艾滋病病毒感染者密切接触者；④被艾滋病病毒污染或可能造成艾滋病传播的血液和血液制品、毒株、生物组织、动物及其他物品。</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二、性病的防治管理</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2216150"/>
            <a:ext cx="8014335" cy="3498215"/>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663950" y="2673350"/>
            <a:ext cx="7465060" cy="2584450"/>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（四）艾滋病监测管理机构</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各级卫生行政部门主管辖区内的艾滋病监测管理工作；公安、外事、海关、旅游、教育、航空、铁路、交通等有关部门及企业、事业单位和群众团体，应协助卫生行政部门采取措施，防止艾滋病传播。</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《传染病防治法》第二十四条规定：“各级人民政府应当加强对艾滋病的防治工作，采取预防、控制措施，防止艾滋病的传播。”</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Title 6"/>
          <p:cNvSpPr txBox="1"/>
          <p:nvPr>
            <p:custDataLst>
              <p:tags r:id="rId1"/>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二、性病的防治管理</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2216150"/>
            <a:ext cx="8014335" cy="3498215"/>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663950" y="2673350"/>
            <a:ext cx="7465060" cy="1753235"/>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（五）艾滋病监测的内容</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各省、自治区、直辖市卫生行政部门应当组织开展艾滋病监测工作。艾滋病监测工作的主要内容是：①疫情收集、整理、分析；②重点人群的血清学检查；③流行病学因素调查、分析。</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Title 6"/>
          <p:cNvSpPr txBox="1"/>
          <p:nvPr>
            <p:custDataLst>
              <p:tags r:id="rId1"/>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二、性病的防治管理</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2216150"/>
            <a:ext cx="8014335" cy="3498215"/>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663950" y="2673350"/>
            <a:ext cx="7465060" cy="1753235"/>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（五）艾滋病监测的内容</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各省、自治区、直辖市卫生行政部门应当组织开展艾滋病监测工作。艾滋病监测工作的主要内容是：①疫情收集、整理、分析；②重点人群的血清学检查；③流行病学因素调查、分析。</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Title 6"/>
          <p:cNvSpPr txBox="1"/>
          <p:nvPr>
            <p:custDataLst>
              <p:tags r:id="rId1"/>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二、性病的防治管理</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1120"/>
            <a:ext cx="10972800" cy="4516120"/>
            <a:chOff x="960" y="2097"/>
            <a:chExt cx="17280" cy="7112"/>
          </a:xfrm>
        </p:grpSpPr>
        <p:sp>
          <p:nvSpPr>
            <p:cNvPr id="22" name="矩形: 圆角 1128"/>
            <p:cNvSpPr/>
            <p:nvPr>
              <p:custDataLst>
                <p:tags r:id="rId1"/>
              </p:custDataLst>
            </p:nvPr>
          </p:nvSpPr>
          <p:spPr>
            <a:xfrm>
              <a:off x="960" y="2097"/>
              <a:ext cx="17280" cy="7112"/>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834" y="2352"/>
              <a:ext cx="15578" cy="6687"/>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（六）艾滋病预防</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（1）通过各种健康教育渠道，利用各种宣传方式，提高广大民众对艾滋病的认识，</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了解 HIV/AIDS 的危害性及其传播途径。</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（2）严厉打击并取缔娼妓活动，严禁吸毒。</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（3）献血人员献血前应做 HIV 检测。</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（4）加强对血液及血液制品的管理，防止医源性感染。</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（5）性生活中推广应用安全套。</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（6）定期对 HIV 感染的高危人群进行 HIV 抗体检测。</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（7）妥善安置与处理 HIV 感染与 AIDS 患者，使其能够得到社会关爱，家庭和谐，并消除歧视。</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二、性病的防治管理</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1120"/>
            <a:ext cx="10972800" cy="4516120"/>
            <a:chOff x="960" y="2097"/>
            <a:chExt cx="17280" cy="7112"/>
          </a:xfrm>
        </p:grpSpPr>
        <p:sp>
          <p:nvSpPr>
            <p:cNvPr id="22" name="矩形: 圆角 1128"/>
            <p:cNvSpPr/>
            <p:nvPr>
              <p:custDataLst>
                <p:tags r:id="rId1"/>
              </p:custDataLst>
            </p:nvPr>
          </p:nvSpPr>
          <p:spPr>
            <a:xfrm>
              <a:off x="960" y="2097"/>
              <a:ext cx="17280" cy="7112"/>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811" y="2696"/>
              <a:ext cx="15578" cy="5378"/>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（8）及时治疗 HIV 感染的孕妇，降低新生儿 HIV 感染。</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（9）HIV 疫苗接种。我国自制的 HIV 疫苗经动物接种试验已经成功，现正处于人群志愿者试验阶段，已证明无任何反应，临床 1 期研究第一批观察任务已圆满完成。</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（七）艾滋病患者和病毒感染者的管理</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（1）艾滋病为国家法定乙类所规定的报告传染病。</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（2）医疗单位要密切注意就诊患者，发现疑似艾滋病患者，应当立即诊断、报告和处理。</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（3）从事预防、医疗和保健工作的人员确诊或疑诊艾滋病患者和感染者后，应立即向当地疾病预防控制机构报告。</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二、性病的防治管理</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1120"/>
            <a:ext cx="10972800" cy="4516120"/>
            <a:chOff x="960" y="2097"/>
            <a:chExt cx="17280" cy="7112"/>
          </a:xfrm>
        </p:grpSpPr>
        <p:sp>
          <p:nvSpPr>
            <p:cNvPr id="22" name="矩形: 圆角 1128"/>
            <p:cNvSpPr/>
            <p:nvPr>
              <p:custDataLst>
                <p:tags r:id="rId1"/>
              </p:custDataLst>
            </p:nvPr>
          </p:nvSpPr>
          <p:spPr>
            <a:xfrm>
              <a:off x="960" y="2097"/>
              <a:ext cx="17280" cy="7112"/>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811" y="3291"/>
              <a:ext cx="15578" cy="4724"/>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（4）任何单位和个人，必须执行卫生部门为预防和控制艾滋病流行所采取的预防措施。</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5）预防、医疗和保健机构发现艾滋病病毒感染者、疑似艾滋病患者及与艾滋病患者或艾滋病病毒感染者有密切接触者，应当根据预防的需要，对其实施以下部分或全部措施：①留验；②限制活动范围；③医学观察；④定期或不定期访视。（6）预防、医疗和保健机构发现艾滋病患者，应立即采取隔离措施，并送其到卫生行政部门指定的医疗单位治疗。</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（7）艾滋病患者或艾滋病病毒感染者的尸体必须就地火化。</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（8）预防、医疗和保健机构实施上述（5）（6）两项措施时，公安等有关部门应给予协助。</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二、性病的防治管理</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1120"/>
            <a:ext cx="10972800" cy="4516120"/>
            <a:chOff x="960" y="2097"/>
            <a:chExt cx="17280" cy="7112"/>
          </a:xfrm>
        </p:grpSpPr>
        <p:sp>
          <p:nvSpPr>
            <p:cNvPr id="22" name="矩形: 圆角 1128"/>
            <p:cNvSpPr/>
            <p:nvPr>
              <p:custDataLst>
                <p:tags r:id="rId1"/>
              </p:custDataLst>
            </p:nvPr>
          </p:nvSpPr>
          <p:spPr>
            <a:xfrm>
              <a:off x="960" y="2097"/>
              <a:ext cx="17280" cy="7112"/>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811" y="2637"/>
              <a:ext cx="15578" cy="6033"/>
            </a:xfrm>
            <a:prstGeom prst="rect">
              <a:avLst/>
            </a:prstGeom>
            <a:noFill/>
          </p:spPr>
          <p:txBody>
            <a:bodyPr wrap="square"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（八）违反艾滋病监测管理规定的法律责任</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1. 行政责任　对违反艾滋病监测管理有关规定，有下列行为之一的单位或个人，由卫生行政部门处 50 元以上 3000 元以下罚款，并强制采取预防、治疗和消毒措施：①隐瞒病情不申报，逃避查验的；②已知是艾滋病患者或其感染者，有传播艾滋病行为的；③瞒报携带被艾滋病病毒污染或可能造成艾滋病传播的血液和血液制品、毒株、生物组织及其他物品入境的；④拒绝执行上述“艾滋病患者和病毒感染者管理”规定的（5）（6） （7）三项中为预防和控制艾滋病流行所采取的措施的。</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2. 刑事责任　对违反艾滋病监测管理有关规定，引起艾滋病传播，或者有引起艾滋病传播严重危险的单位或个人，由司法机关依法追究刑事责任。</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二、性病的防治管理</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2189480" y="1626235"/>
            <a:ext cx="7360920" cy="3415030"/>
          </a:xfrm>
          <a:prstGeom prst="rect">
            <a:avLst/>
          </a:prstGeom>
          <a:noFill/>
          <a:ln>
            <a:noFill/>
          </a:ln>
        </p:spPr>
        <p:txBody>
          <a:bodyPr wrap="square" rtlCol="0" anchor="t">
            <a:spAutoFit/>
          </a:bodyPr>
          <a:lstStyle/>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第一节</a:t>
            </a:r>
            <a:endParaRPr lang="zh-CN" altLang="en-US" sz="7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传染病防治法概述</a:t>
            </a:r>
            <a:r>
              <a:rPr lang="zh-CN" altLang="en-US" sz="65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a:t>
            </a:r>
            <a:endParaRPr lang="zh-CN" altLang="en-US" sz="65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5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b="-23000"/>
          </a:stretch>
        </a:blipFill>
        <a:effectLst/>
      </p:bgPr>
    </p:bg>
    <p:spTree>
      <p:nvGrpSpPr>
        <p:cNvPr id="1" name=""/>
        <p:cNvGrpSpPr/>
        <p:nvPr/>
      </p:nvGrpSpPr>
      <p:grpSpPr>
        <a:xfrm>
          <a:off x="0" y="0"/>
          <a:ext cx="0" cy="0"/>
          <a:chOff x="0" y="0"/>
          <a:chExt cx="0" cy="0"/>
        </a:xfrm>
      </p:grpSpPr>
      <p:sp>
        <p:nvSpPr>
          <p:cNvPr id="9" name="文本框 8"/>
          <p:cNvSpPr txBox="1"/>
          <p:nvPr/>
        </p:nvSpPr>
        <p:spPr>
          <a:xfrm>
            <a:off x="2385695" y="2120265"/>
            <a:ext cx="6278880" cy="1753235"/>
          </a:xfrm>
          <a:prstGeom prst="rect">
            <a:avLst/>
          </a:prstGeom>
          <a:noFill/>
        </p:spPr>
        <p:txBody>
          <a:bodyPr wrap="square" rtlCol="0">
            <a:spAutoFit/>
          </a:bodyPr>
          <a:lstStyle/>
          <a:p>
            <a:pPr algn="ctr">
              <a:lnSpc>
                <a:spcPct val="150000"/>
              </a:lnSpc>
            </a:pPr>
            <a:r>
              <a:rPr lang="zh-CN" altLang="en-US" sz="7200" b="1">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谢谢观看</a:t>
            </a:r>
            <a:endParaRPr lang="zh-CN" altLang="en-US" sz="7200" b="1">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endParaRPr>
          </a:p>
        </p:txBody>
      </p:sp>
      <p:grpSp>
        <p:nvGrpSpPr>
          <p:cNvPr id="18" name="组合 17"/>
          <p:cNvGrpSpPr/>
          <p:nvPr/>
        </p:nvGrpSpPr>
        <p:grpSpPr>
          <a:xfrm>
            <a:off x="3987165" y="4099560"/>
            <a:ext cx="2689860" cy="566420"/>
            <a:chOff x="8046" y="6890"/>
            <a:chExt cx="3107" cy="892"/>
          </a:xfrm>
        </p:grpSpPr>
        <p:sp>
          <p:nvSpPr>
            <p:cNvPr id="4" name="圆角矩形 3"/>
            <p:cNvSpPr/>
            <p:nvPr/>
          </p:nvSpPr>
          <p:spPr>
            <a:xfrm>
              <a:off x="8046" y="6890"/>
              <a:ext cx="3107" cy="892"/>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7" name="文本框 16"/>
            <p:cNvSpPr txBox="1"/>
            <p:nvPr/>
          </p:nvSpPr>
          <p:spPr>
            <a:xfrm>
              <a:off x="8124" y="7004"/>
              <a:ext cx="2951" cy="725"/>
            </a:xfrm>
            <a:prstGeom prst="rect">
              <a:avLst/>
            </a:prstGeom>
            <a:noFill/>
          </p:spPr>
          <p:txBody>
            <a:bodyPr wrap="square" rtlCol="0">
              <a:spAutoFit/>
            </a:bodyPr>
            <a:lstStyle/>
            <a:p>
              <a:pPr algn="ctr"/>
              <a:r>
                <a:rPr lang="zh-CN" altLang="en-US" sz="2400">
                  <a:solidFill>
                    <a:schemeClr val="bg1"/>
                  </a:solidFill>
                  <a:latin typeface="黑体" panose="02010609060101010101" charset="-122"/>
                  <a:ea typeface="黑体" panose="02010609060101010101" charset="-122"/>
                  <a:cs typeface="黑体" panose="02010609060101010101" charset="-122"/>
                </a:rPr>
                <a:t>北京出版社</a:t>
              </a:r>
              <a:endParaRPr lang="zh-CN" altLang="en-US" sz="2400">
                <a:solidFill>
                  <a:schemeClr val="bg1"/>
                </a:solidFill>
                <a:latin typeface="黑体" panose="02010609060101010101" charset="-122"/>
                <a:ea typeface="黑体" panose="02010609060101010101" charset="-122"/>
                <a:cs typeface="黑体" panose="02010609060101010101"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000">
        <p:cover dir="d"/>
      </p:transition>
    </mc:Choice>
    <mc:Fallback>
      <p:transition spd="slow">
        <p:cover dir="d"/>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788795"/>
            <a:ext cx="8014335" cy="408940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r>
              <a:rPr lang="zh-CN" altLang="en-US" sz="100">
                <a:cs typeface="+mn-ea"/>
                <a:sym typeface="+mn-lt"/>
              </a:rPr>
              <a:t>（二）我国传染病防治法制建设过程</a:t>
            </a:r>
            <a:endParaRPr lang="zh-CN" altLang="en-US" sz="100">
              <a:cs typeface="+mn-ea"/>
              <a:sym typeface="+mn-lt"/>
            </a:endParaRPr>
          </a:p>
          <a:p>
            <a:pPr algn="ctr"/>
            <a:r>
              <a:rPr lang="zh-CN" altLang="en-US" sz="100">
                <a:cs typeface="+mn-ea"/>
                <a:sym typeface="+mn-lt"/>
              </a:rPr>
              <a:t>1950 年 10 月，中央人民政府政务院颁布了《关于发动秋季种痘的指示》；1955 年</a:t>
            </a:r>
            <a:endParaRPr lang="zh-CN" altLang="en-US" sz="100">
              <a:cs typeface="+mn-ea"/>
              <a:sym typeface="+mn-lt"/>
            </a:endParaRPr>
          </a:p>
          <a:p>
            <a:pPr algn="ctr"/>
            <a:r>
              <a:rPr lang="zh-CN" altLang="en-US" sz="100">
                <a:cs typeface="+mn-ea"/>
                <a:sym typeface="+mn-lt"/>
              </a:rPr>
              <a:t>经国务院批准原卫生部发布了《传染病管理办法》，1978 年修订为《急性传染病管理</a:t>
            </a:r>
            <a:endParaRPr lang="zh-CN" altLang="en-US" sz="100">
              <a:cs typeface="+mn-ea"/>
              <a:sym typeface="+mn-lt"/>
            </a:endParaRPr>
          </a:p>
          <a:p>
            <a:pPr algn="ctr"/>
            <a:r>
              <a:rPr lang="zh-CN" altLang="en-US" sz="100">
                <a:cs typeface="+mn-ea"/>
                <a:sym typeface="+mn-lt"/>
              </a:rPr>
              <a:t>条例》。</a:t>
            </a:r>
            <a:endParaRPr lang="zh-CN" altLang="en-US" sz="100">
              <a:cs typeface="+mn-ea"/>
              <a:sym typeface="+mn-lt"/>
            </a:endParaRPr>
          </a:p>
        </p:txBody>
      </p:sp>
      <p:sp>
        <p:nvSpPr>
          <p:cNvPr id="14" name="TextBox 9"/>
          <p:cNvSpPr txBox="1"/>
          <p:nvPr/>
        </p:nvSpPr>
        <p:spPr>
          <a:xfrm>
            <a:off x="3591560" y="1917700"/>
            <a:ext cx="7417435" cy="3830955"/>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（一）传染病的概念</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传染（Communication）又称感染（Infection），是指病原体侵入人体后与人体相互作用或斗争的过程，也可称为传染或感染过程。由此可以说，构成传染或感染过程的必备条件是病原体对人体的致病作用、人体的免疫反应及两者所处的环境条件。</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（二）我国传染病防治法制建设过程</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1950 年 10 月，中央人民政府政务院颁布了《关于发动秋季种痘的指示》；1955 年经国务院批准原卫生部发布了《传染病管理办法》，1978 年修订为《急性传染病管理条例》。</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一、传染病立法概况</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929130"/>
            <a:ext cx="8014335" cy="4015105"/>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597275" y="2028825"/>
            <a:ext cx="7465060" cy="3830955"/>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（三）国际传染病立法情况简介</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国际上有些国家对传染病的立法较早。例如，日本 1897 年就制定了《传染病防治法》，接着英、美、法等国也相继立法，都取得了明显效果。发展到目前，不少国家还针对专门的病种进行立法以加强管理。例如，日本在实施了《狂犬病预防法》以后，于20 世纪 60 年代就消灭了狂犬病；在实施了《结核病预防法》以后，已经控制了结核病的流行。鉴于艾滋病流行的危害，美国、德国、日本、韩国、法国、俄罗斯等国相继对艾滋病立法以控制该病。由此可见，对传染病的立法，是国际化大势所趋，是人类生命与健康的需要，是社会进步与发展的必然。</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一、传染病立法概况</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929130"/>
            <a:ext cx="8014335" cy="4015105"/>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597275" y="2028825"/>
            <a:ext cx="7465060" cy="3830955"/>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传染病防治法是在调整与协调预防、控制和消灭传染病的发生、发展和流行，保障人体身心健康、公共卫生活动和社会适应过程中产生的各种社会关系的法律规范的总称，应该隶属于行政法的范畴。广义的传染病防治法包括传染病、饮用水、食品、医疗器械、消毒和献血等的卫生管理法律规范，如《中华人民共和国国境卫生检疫法》《消毒管理办法》《生活饮用水卫生监督管理办法》等；狭义的传染病防治法仅仅指为传染病预防、控制和监督管理而制定的有关法律法规，如《中华人民共和国传染病防治法》《中华人民共和国传染病防治法实施办法》和《艾滋病管理的若干规定》等。</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459295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二、传染病防治法的概念</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4584065"/>
            <a:chOff x="960" y="2111"/>
            <a:chExt cx="17280" cy="7219"/>
          </a:xfrm>
        </p:grpSpPr>
        <p:sp>
          <p:nvSpPr>
            <p:cNvPr id="22" name="矩形: 圆角 1128"/>
            <p:cNvSpPr/>
            <p:nvPr>
              <p:custDataLst>
                <p:tags r:id="rId1"/>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834" y="2593"/>
              <a:ext cx="15578" cy="6420"/>
            </a:xfrm>
            <a:prstGeom prst="rect">
              <a:avLst/>
            </a:prstGeom>
            <a:noFill/>
          </p:spPr>
          <p:txBody>
            <a:bodyPr wrap="square" rtlCol="0">
              <a:spAutoFit/>
            </a:bodyPr>
            <a:lstStyle/>
            <a:p>
              <a:pPr indent="457200" algn="just" fontAlgn="auto">
                <a:lnSpc>
                  <a:spcPct val="12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（一） 甲类传染病</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2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甲类传染病又称为强制管理性传染病，共 2 种：鼠疫、霍乱。</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2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（二）乙类传染病</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2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乙类传染病共 27 种：新型冠状病毒感染的肺炎、传染性非典型肺炎、艾滋病、病毒性肝炎、脊髓灰质炎、人感染高致病性禽流感、甲型 H1N1 流感、麻疹、流行性出血热、狂犬病、流行性乙型脑炎、登革热、炭疽、细菌性和阿米巴性痢疾、肺结核、伤寒和副伤寒、流行性脑脊髓膜炎、百日咳、白喉、新生儿破伤风、猩红热、布鲁氏菌病、淋病、梅毒、钩端螺旋体病、血吸虫病、疟疾。</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2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（三）丙类传染病</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2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丙类传染病共 11 种：流行性感冒、流行性腮腺炎、风疹、急性出血性结膜炎、麻风病、流行性和地方性斑疹伤寒、黑热病、包虫病、丝虫病，除霍乱、细菌性和阿米巴性痢疾、伤寒和副伤寒以外的感染性腹泻病。</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418846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三、传染病的法定分类</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00.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01.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02.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06.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1.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10.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1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15.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16.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17.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18.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12.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22.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26.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b"/>
  <p:tag name="KSO_WM_UNIT_TYPE" val="l_h_i"/>
  <p:tag name="KSO_WM_UNIT_INDEX" val="1_2_4"/>
  <p:tag name="KSO_WM_UNIT_ID" val="diagram20198938_3*l_h_i*1_2_4"/>
  <p:tag name="KSO_WM_TEMPLATE_CATEGORY" val="diagram"/>
  <p:tag name="KSO_WM_TEMPLATE_INDEX" val="20198938"/>
  <p:tag name="KSO_WM_UNIT_LAYERLEVEL" val="1_1_1"/>
  <p:tag name="KSO_WM_TAG_VERSION" val="1.0"/>
  <p:tag name="KSO_WM_BEAUTIFY_FLAG" val="#wm#"/>
  <p:tag name="KSO_WM_UNIT_DIAGRAM_MODELTYPE" val="stripeEnum"/>
  <p:tag name="KSO_WM_UNIT_FILL_FORE_SCHEMECOLOR_INDEX" val="14"/>
  <p:tag name="KSO_WM_UNIT_FILL_TYPE" val="1"/>
  <p:tag name="KSO_WM_UNIT_USESOURCEFORMAT_APPLY" val="1"/>
  <p:tag name="KSO_WM_UNIT_DIAGRAM_SCHEMECOLOR_ID" val="4"/>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2_2"/>
  <p:tag name="KSO_WM_UNIT_ID" val="diagram20198938_3*l_h_i*1_2_2"/>
  <p:tag name="KSO_WM_TEMPLATE_CATEGORY" val="diagram"/>
  <p:tag name="KSO_WM_TEMPLATE_INDEX" val="20198938"/>
  <p:tag name="KSO_WM_UNIT_LAYERLEVEL" val="1_1_1"/>
  <p:tag name="KSO_WM_TAG_VERSION" val="1.0"/>
  <p:tag name="KSO_WM_BEAUTIFY_FLAG" val="#wm#"/>
  <p:tag name="KSO_WM_UNIT_DIAGRAM_MODELTYPE" val="stripeEnum"/>
  <p:tag name="KSO_WM_UNIT_FILL_FORE_SCHEMECOLOR_INDEX" val="7"/>
  <p:tag name="KSO_WM_UNIT_FILL_TYPE" val="1"/>
  <p:tag name="KSO_WM_UNIT_TEXT_FILL_FORE_SCHEMECOLOR_INDEX" val="14"/>
  <p:tag name="KSO_WM_UNIT_TEXT_FILL_TYPE" val="1"/>
  <p:tag name="KSO_WM_UNIT_USESOURCEFORMAT_APPLY" val="1"/>
  <p:tag name="KSO_WM_UNIT_DIAGRAM_SCHEMECOLOR_ID" val="4"/>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c"/>
  <p:tag name="KSO_WM_UNIT_TYPE" val="l_h_i"/>
  <p:tag name="KSO_WM_UNIT_INDEX" val="1_2_3"/>
  <p:tag name="KSO_WM_UNIT_ID" val="diagram20198938_3*l_h_i*1_2_3"/>
  <p:tag name="KSO_WM_TEMPLATE_CATEGORY" val="diagram"/>
  <p:tag name="KSO_WM_TEMPLATE_INDEX" val="20198938"/>
  <p:tag name="KSO_WM_UNIT_LAYERLEVEL" val="1_1_1"/>
  <p:tag name="KSO_WM_TAG_VERSION" val="1.0"/>
  <p:tag name="KSO_WM_BEAUTIFY_FLAG" val="#wm#"/>
  <p:tag name="KSO_WM_UNIT_DIAGRAM_MODELTYPE" val="stripeEnum"/>
  <p:tag name="KSO_WM_UNIT_FILL_FORE_SCHEMECOLOR_INDEX" val="7"/>
  <p:tag name="KSO_WM_UNIT_FILL_TYPE" val="1"/>
  <p:tag name="KSO_WM_UNIT_USESOURCEFORMAT_APPLY" val="1"/>
  <p:tag name="KSO_WM_UNIT_DIAGRAM_SCHEMECOLOR_ID" val="4"/>
</p:tagLst>
</file>

<file path=ppt/tags/tag13.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h_f"/>
  <p:tag name="KSO_WM_UNIT_INDEX" val="1_1_1"/>
  <p:tag name="KSO_WM_UNIT_LAYERLEVEL" val="1_1_1"/>
  <p:tag name="KSO_WM_UNIT_VALUE" val="14"/>
  <p:tag name="KSO_WM_UNIT_HIGHLIGHT" val="0"/>
  <p:tag name="KSO_WM_UNIT_COMPATIBLE" val="0"/>
  <p:tag name="KSO_WM_UNIT_CLEAR" val="0"/>
  <p:tag name="KSO_WM_UNIT_PRESET_TEXT_INDEX" val="4"/>
  <p:tag name="KSO_WM_UNIT_PRESET_TEXT_LEN" val="17"/>
  <p:tag name="KSO_WM_DIAGRAM_GROUP_CODE" val="m1-1"/>
  <p:tag name="KSO_WM_UNIT_ID" val="diagram20174816_6*m_h_f*1_1_1"/>
  <p:tag name="KSO_WM_UNIT_FILL_FORE_SCHEMECOLOR_INDEX" val="5"/>
  <p:tag name="KSO_WM_UNIT_FILL_TYPE" val="1"/>
  <p:tag name="KSO_WM_UNIT_TEXT_FILL_FORE_SCHEMECOLOR_INDEX" val="14"/>
  <p:tag name="KSO_WM_UNIT_TEXT_FILL_TYPE" val="1"/>
  <p:tag name="KSO_WM_UNIT_USESOURCEFORMAT_APPLY" val="1"/>
  <p:tag name="KSO_WM_UNIT_DIAGRAM_SCHEMECOLOR_ID" val="1"/>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b"/>
  <p:tag name="KSO_WM_UNIT_TYPE" val="l_h_i"/>
  <p:tag name="KSO_WM_UNIT_INDEX" val="1_3_4"/>
  <p:tag name="KSO_WM_UNIT_ID" val="diagram20198938_3*l_h_i*1_3_4"/>
  <p:tag name="KSO_WM_TEMPLATE_CATEGORY" val="diagram"/>
  <p:tag name="KSO_WM_TEMPLATE_INDEX" val="20198938"/>
  <p:tag name="KSO_WM_UNIT_LAYERLEVEL" val="1_1_1"/>
  <p:tag name="KSO_WM_TAG_VERSION" val="1.0"/>
  <p:tag name="KSO_WM_BEAUTIFY_FLAG" val="#wm#"/>
  <p:tag name="KSO_WM_UNIT_DIAGRAM_MODELTYPE" val="stripeEnum"/>
  <p:tag name="KSO_WM_UNIT_FILL_FORE_SCHEMECOLOR_INDEX" val="14"/>
  <p:tag name="KSO_WM_UNIT_FILL_TYPE" val="1"/>
  <p:tag name="KSO_WM_UNIT_USESOURCEFORMAT_APPLY" val="1"/>
  <p:tag name="KSO_WM_UNIT_DIAGRAM_SCHEMECOLOR_ID" val="4"/>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c"/>
  <p:tag name="KSO_WM_UNIT_TYPE" val="l_h_i"/>
  <p:tag name="KSO_WM_UNIT_INDEX" val="1_3_3"/>
  <p:tag name="KSO_WM_UNIT_ID" val="diagram20198938_3*l_h_i*1_3_3"/>
  <p:tag name="KSO_WM_TEMPLATE_CATEGORY" val="diagram"/>
  <p:tag name="KSO_WM_TEMPLATE_INDEX" val="20198938"/>
  <p:tag name="KSO_WM_UNIT_LAYERLEVEL" val="1_1_1"/>
  <p:tag name="KSO_WM_TAG_VERSION" val="1.0"/>
  <p:tag name="KSO_WM_BEAUTIFY_FLAG" val="#wm#"/>
  <p:tag name="KSO_WM_UNIT_DIAGRAM_MODELTYPE" val="stripeEnum"/>
  <p:tag name="KSO_WM_UNIT_FILL_FORE_SCHEMECOLOR_INDEX" val="9"/>
  <p:tag name="KSO_WM_UNIT_FILL_TYPE" val="1"/>
  <p:tag name="KSO_WM_UNIT_USESOURCEFORMAT_APPLY" val="1"/>
  <p:tag name="KSO_WM_UNIT_DIAGRAM_SCHEMECOLOR_ID" val="4"/>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b"/>
  <p:tag name="KSO_WM_UNIT_TYPE" val="l_h_i"/>
  <p:tag name="KSO_WM_UNIT_INDEX" val="1_1_4"/>
  <p:tag name="KSO_WM_UNIT_ID" val="diagram20198938_3*l_h_i*1_1_4"/>
  <p:tag name="KSO_WM_TEMPLATE_CATEGORY" val="diagram"/>
  <p:tag name="KSO_WM_TEMPLATE_INDEX" val="20198938"/>
  <p:tag name="KSO_WM_UNIT_LAYERLEVEL" val="1_1_1"/>
  <p:tag name="KSO_WM_TAG_VERSION" val="1.0"/>
  <p:tag name="KSO_WM_BEAUTIFY_FLAG" val="#wm#"/>
  <p:tag name="KSO_WM_UNIT_DIAGRAM_MODELTYPE" val="stripeEnum"/>
  <p:tag name="KSO_WM_UNIT_FILL_FORE_SCHEMECOLOR_INDEX" val="14"/>
  <p:tag name="KSO_WM_UNIT_FILL_TYPE" val="1"/>
  <p:tag name="KSO_WM_UNIT_USESOURCEFORMAT_APPLY" val="1"/>
  <p:tag name="KSO_WM_UNIT_DIAGRAM_SCHEMECOLOR_ID" val="4"/>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1_2"/>
  <p:tag name="KSO_WM_UNIT_ID" val="diagram20198938_3*l_h_i*1_1_2"/>
  <p:tag name="KSO_WM_TEMPLATE_CATEGORY" val="diagram"/>
  <p:tag name="KSO_WM_TEMPLATE_INDEX" val="20198938"/>
  <p:tag name="KSO_WM_UNIT_LAYERLEVEL" val="1_1_1"/>
  <p:tag name="KSO_WM_TAG_VERSION" val="1.0"/>
  <p:tag name="KSO_WM_BEAUTIFY_FLAG" val="#wm#"/>
  <p:tag name="KSO_WM_UNIT_DIAGRAM_MODELTYPE" val="stripeEnum"/>
  <p:tag name="KSO_WM_UNIT_FILL_FORE_SCHEMECOLOR_INDEX" val="6"/>
  <p:tag name="KSO_WM_UNIT_FILL_TYPE" val="1"/>
  <p:tag name="KSO_WM_UNIT_TEXT_FILL_FORE_SCHEMECOLOR_INDEX" val="14"/>
  <p:tag name="KSO_WM_UNIT_TEXT_FILL_TYPE" val="1"/>
  <p:tag name="KSO_WM_UNIT_USESOURCEFORMAT_APPLY" val="1"/>
  <p:tag name="KSO_WM_UNIT_DIAGRAM_SCHEMECOLOR_ID" val="4"/>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c"/>
  <p:tag name="KSO_WM_UNIT_TYPE" val="l_h_i"/>
  <p:tag name="KSO_WM_UNIT_INDEX" val="1_1_3"/>
  <p:tag name="KSO_WM_UNIT_ID" val="diagram20198938_3*l_h_i*1_1_3"/>
  <p:tag name="KSO_WM_TEMPLATE_CATEGORY" val="diagram"/>
  <p:tag name="KSO_WM_TEMPLATE_INDEX" val="20198938"/>
  <p:tag name="KSO_WM_UNIT_LAYERLEVEL" val="1_1_1"/>
  <p:tag name="KSO_WM_TAG_VERSION" val="1.0"/>
  <p:tag name="KSO_WM_BEAUTIFY_FLAG" val="#wm#"/>
  <p:tag name="KSO_WM_UNIT_DIAGRAM_MODELTYPE" val="stripeEnum"/>
  <p:tag name="KSO_WM_UNIT_FILL_FORE_SCHEMECOLOR_INDEX" val="6"/>
  <p:tag name="KSO_WM_UNIT_FILL_TYPE" val="1"/>
  <p:tag name="KSO_WM_UNIT_USESOURCEFORMAT_APPLY" val="1"/>
  <p:tag name="KSO_WM_UNIT_DIAGRAM_SCHEMECOLOR_ID" val="4"/>
</p:tagLst>
</file>

<file path=ppt/tags/tag135.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98938_3*l_h_f*1_2_1"/>
  <p:tag name="KSO_WM_TEMPLATE_CATEGORY" val="diagram"/>
  <p:tag name="KSO_WM_TEMPLATE_INDEX" val="20198938"/>
  <p:tag name="KSO_WM_UNIT_LAYERLEVEL" val="1_1_1"/>
  <p:tag name="KSO_WM_TAG_VERSION" val="1.0"/>
  <p:tag name="KSO_WM_BEAUTIFY_FLAG" val="#wm#"/>
  <p:tag name="KSO_WM_UNIT_PRESET_TEXT" val="点击此处添加文本具体内容"/>
  <p:tag name="KSO_WM_UNIT_DIAGRAM_MODELTYPE" val="stripeEnum"/>
  <p:tag name="KSO_WM_UNIT_TEXT_FILL_FORE_SCHEMECOLOR_INDEX" val="13"/>
  <p:tag name="KSO_WM_UNIT_TEXT_FILL_TYPE" val="1"/>
  <p:tag name="KSO_WM_UNIT_USESOURCEFORMAT_APPLY" val="1"/>
  <p:tag name="KSO_WM_UNIT_DIAGRAM_SCHEMECOLOR_ID" val="4"/>
</p:tagLst>
</file>

<file path=ppt/tags/tag136.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98938_3*l_h_f*1_3_1"/>
  <p:tag name="KSO_WM_TEMPLATE_CATEGORY" val="diagram"/>
  <p:tag name="KSO_WM_TEMPLATE_INDEX" val="20198938"/>
  <p:tag name="KSO_WM_UNIT_LAYERLEVEL" val="1_1_1"/>
  <p:tag name="KSO_WM_TAG_VERSION" val="1.0"/>
  <p:tag name="KSO_WM_BEAUTIFY_FLAG" val="#wm#"/>
  <p:tag name="KSO_WM_UNIT_PRESET_TEXT" val="点击此处添加文本具体内容"/>
  <p:tag name="KSO_WM_UNIT_DIAGRAM_MODELTYPE" val="stripeEnum"/>
  <p:tag name="KSO_WM_UNIT_TEXT_FILL_FORE_SCHEMECOLOR_INDEX" val="13"/>
  <p:tag name="KSO_WM_UNIT_TEXT_FILL_TYPE" val="1"/>
  <p:tag name="KSO_WM_UNIT_USESOURCEFORMAT_APPLY" val="1"/>
  <p:tag name="KSO_WM_UNIT_DIAGRAM_SCHEMECOLOR_ID" val="4"/>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3_2"/>
  <p:tag name="KSO_WM_UNIT_ID" val="diagram20198938_3*l_h_i*1_3_2"/>
  <p:tag name="KSO_WM_TEMPLATE_CATEGORY" val="diagram"/>
  <p:tag name="KSO_WM_TEMPLATE_INDEX" val="20198938"/>
  <p:tag name="KSO_WM_UNIT_LAYERLEVEL" val="1_1_1"/>
  <p:tag name="KSO_WM_TAG_VERSION" val="1.0"/>
  <p:tag name="KSO_WM_BEAUTIFY_FLAG" val="#wm#"/>
  <p:tag name="KSO_WM_UNIT_DIAGRAM_MODELTYPE" val="stripeEnum"/>
  <p:tag name="KSO_WM_UNIT_FILL_FORE_SCHEMECOLOR_INDEX" val="9"/>
  <p:tag name="KSO_WM_UNIT_FILL_TYPE" val="1"/>
  <p:tag name="KSO_WM_UNIT_TEXT_FILL_FORE_SCHEMECOLOR_INDEX" val="14"/>
  <p:tag name="KSO_WM_UNIT_TEXT_FILL_TYPE" val="1"/>
  <p:tag name="KSO_WM_UNIT_USESOURCEFORMAT_APPLY" val="1"/>
  <p:tag name="KSO_WM_UNIT_DIAGRAM_SCHEMECOLOR_ID" val="4"/>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198938_3*l_h_i*1_3_1"/>
  <p:tag name="KSO_WM_TEMPLATE_CATEGORY" val="diagram"/>
  <p:tag name="KSO_WM_TEMPLATE_INDEX" val="20198938"/>
  <p:tag name="KSO_WM_UNIT_LAYERLEVEL" val="1_1_1"/>
  <p:tag name="KSO_WM_TAG_VERSION" val="1.0"/>
  <p:tag name="KSO_WM_BEAUTIFY_FLAG" val="#wm#"/>
  <p:tag name="KSO_WM_UNIT_DIAGRAM_MODELTYPE" val="stripeEnum"/>
  <p:tag name="KSO_WM_UNIT_TEXT_FILL_FORE_SCHEMECOLOR_INDEX" val="14"/>
  <p:tag name="KSO_WM_UNIT_TEXT_FILL_TYPE" val="1"/>
  <p:tag name="KSO_WM_UNIT_USESOURCEFORMAT_APPLY" val="1"/>
  <p:tag name="KSO_WM_UNIT_DIAGRAM_SCHEMECOLOR_ID" val="4"/>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198938_3*l_h_i*1_2_1"/>
  <p:tag name="KSO_WM_TEMPLATE_CATEGORY" val="diagram"/>
  <p:tag name="KSO_WM_TEMPLATE_INDEX" val="20198938"/>
  <p:tag name="KSO_WM_UNIT_LAYERLEVEL" val="1_1_1"/>
  <p:tag name="KSO_WM_TAG_VERSION" val="1.0"/>
  <p:tag name="KSO_WM_BEAUTIFY_FLAG" val="#wm#"/>
  <p:tag name="KSO_WM_UNIT_DIAGRAM_MODELTYPE" val="stripeEnum"/>
  <p:tag name="KSO_WM_UNIT_TEXT_FILL_FORE_SCHEMECOLOR_INDEX" val="14"/>
  <p:tag name="KSO_WM_UNIT_TEXT_FILL_TYPE" val="1"/>
  <p:tag name="KSO_WM_UNIT_USESOURCEFORMAT_APPLY" val="1"/>
  <p:tag name="KSO_WM_UNIT_DIAGRAM_SCHEMECOLOR_ID" val="4"/>
</p:tagLst>
</file>

<file path=ppt/tags/tag14.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i"/>
  <p:tag name="KSO_WM_UNIT_INDEX" val="1_1"/>
  <p:tag name="KSO_WM_UNIT_ID" val="diagram20174816_6*m_i*1_1"/>
  <p:tag name="KSO_WM_UNIT_LAYERLEVEL" val="1_1"/>
  <p:tag name="KSO_WM_DIAGRAM_GROUP_CODE" val="m1-1"/>
  <p:tag name="KSO_WM_UNIT_FILL_FORE_SCHEMECOLOR_INDEX" val="14"/>
  <p:tag name="KSO_WM_UNIT_FILL_TYPE" val="1"/>
  <p:tag name="KSO_WM_UNIT_TEXT_FILL_FORE_SCHEMECOLOR_INDEX" val="16"/>
  <p:tag name="KSO_WM_UNIT_TEXT_FILL_TYPE" val="1"/>
  <p:tag name="KSO_WM_UNIT_USESOURCEFORMAT_APPLY" val="1"/>
  <p:tag name="KSO_WM_UNIT_DIAGRAM_SCHEMECOLOR_ID" val="1"/>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198938_3*l_h_i*1_1_1"/>
  <p:tag name="KSO_WM_TEMPLATE_CATEGORY" val="diagram"/>
  <p:tag name="KSO_WM_TEMPLATE_INDEX" val="20198938"/>
  <p:tag name="KSO_WM_UNIT_LAYERLEVEL" val="1_1_1"/>
  <p:tag name="KSO_WM_TAG_VERSION" val="1.0"/>
  <p:tag name="KSO_WM_BEAUTIFY_FLAG" val="#wm#"/>
  <p:tag name="KSO_WM_UNIT_DIAGRAM_MODELTYPE" val="stripeEnum"/>
  <p:tag name="KSO_WM_UNIT_TEXT_FILL_FORE_SCHEMECOLOR_INDEX" val="14"/>
  <p:tag name="KSO_WM_UNIT_TEXT_FILL_TYPE" val="1"/>
  <p:tag name="KSO_WM_UNIT_USESOURCEFORMAT_APPLY" val="1"/>
  <p:tag name="KSO_WM_UNIT_DIAGRAM_SCHEMECOLOR_ID" val="4"/>
</p:tagLst>
</file>

<file path=ppt/tags/tag141.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4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98938_3*l_h_f*1_2_1"/>
  <p:tag name="KSO_WM_TEMPLATE_CATEGORY" val="diagram"/>
  <p:tag name="KSO_WM_TEMPLATE_INDEX" val="20198938"/>
  <p:tag name="KSO_WM_UNIT_LAYERLEVEL" val="1_1_1"/>
  <p:tag name="KSO_WM_TAG_VERSION" val="1.0"/>
  <p:tag name="KSO_WM_BEAUTIFY_FLAG" val="#wm#"/>
  <p:tag name="KSO_WM_UNIT_PRESET_TEXT" val="点击此处添加文本具体内容"/>
  <p:tag name="KSO_WM_UNIT_DIAGRAM_MODELTYPE" val="stripeEnum"/>
  <p:tag name="KSO_WM_UNIT_TEXT_FILL_FORE_SCHEMECOLOR_INDEX" val="13"/>
  <p:tag name="KSO_WM_UNIT_TEXT_FILL_TYPE" val="1"/>
  <p:tag name="KSO_WM_UNIT_USESOURCEFORMAT_APPLY" val="1"/>
  <p:tag name="KSO_WM_UNIT_DIAGRAM_SCHEMECOLOR_ID" val="4"/>
</p:tagLst>
</file>

<file path=ppt/tags/tag143.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47.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48.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49.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5.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h_f"/>
  <p:tag name="KSO_WM_UNIT_INDEX" val="1_2_1"/>
  <p:tag name="KSO_WM_UNIT_LAYERLEVEL" val="1_1_1"/>
  <p:tag name="KSO_WM_UNIT_VALUE" val="14"/>
  <p:tag name="KSO_WM_UNIT_HIGHLIGHT" val="0"/>
  <p:tag name="KSO_WM_UNIT_COMPATIBLE" val="0"/>
  <p:tag name="KSO_WM_UNIT_CLEAR" val="0"/>
  <p:tag name="KSO_WM_UNIT_PRESET_TEXT_INDEX" val="4"/>
  <p:tag name="KSO_WM_UNIT_PRESET_TEXT_LEN" val="17"/>
  <p:tag name="KSO_WM_DIAGRAM_GROUP_CODE" val="m1-1"/>
  <p:tag name="KSO_WM_UNIT_ID" val="diagram20174816_6*m_h_f*1_2_1"/>
  <p:tag name="KSO_WM_UNIT_FILL_FORE_SCHEMECOLOR_INDEX" val="6"/>
  <p:tag name="KSO_WM_UNIT_FILL_TYPE" val="1"/>
  <p:tag name="KSO_WM_UNIT_TEXT_FILL_FORE_SCHEMECOLOR_INDEX" val="14"/>
  <p:tag name="KSO_WM_UNIT_TEXT_FILL_TYPE" val="1"/>
  <p:tag name="KSO_WM_UNIT_USESOURCEFORMAT_APPLY" val="1"/>
  <p:tag name="KSO_WM_UNIT_DIAGRAM_SCHEMECOLOR_ID" val="1"/>
</p:tagLst>
</file>

<file path=ppt/tags/tag150.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51.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55.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59.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6.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i"/>
  <p:tag name="KSO_WM_UNIT_INDEX" val="1_2"/>
  <p:tag name="KSO_WM_UNIT_ID" val="diagram20174816_6*m_i*1_2"/>
  <p:tag name="KSO_WM_UNIT_LAYERLEVEL" val="1_1"/>
  <p:tag name="KSO_WM_DIAGRAM_GROUP_CODE" val="m1-1"/>
  <p:tag name="KSO_WM_UNIT_FILL_FORE_SCHEMECOLOR_INDEX" val="14"/>
  <p:tag name="KSO_WM_UNIT_FILL_TYPE" val="1"/>
  <p:tag name="KSO_WM_UNIT_TEXT_FILL_FORE_SCHEMECOLOR_INDEX" val="16"/>
  <p:tag name="KSO_WM_UNIT_TEXT_FILL_TYPE" val="1"/>
  <p:tag name="KSO_WM_UNIT_USESOURCEFORMAT_APPLY" val="1"/>
  <p:tag name="KSO_WM_UNIT_DIAGRAM_SCHEMECOLOR_ID" val="1"/>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63.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67.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7.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h_f"/>
  <p:tag name="KSO_WM_UNIT_INDEX" val="1_7_1"/>
  <p:tag name="KSO_WM_UNIT_LAYERLEVEL" val="1_1_1"/>
  <p:tag name="KSO_WM_UNIT_VALUE" val="14"/>
  <p:tag name="KSO_WM_UNIT_HIGHLIGHT" val="0"/>
  <p:tag name="KSO_WM_UNIT_COMPATIBLE" val="0"/>
  <p:tag name="KSO_WM_UNIT_CLEAR" val="0"/>
  <p:tag name="KSO_WM_UNIT_PRESET_TEXT_INDEX" val="4"/>
  <p:tag name="KSO_WM_UNIT_PRESET_TEXT_LEN" val="17"/>
  <p:tag name="KSO_WM_DIAGRAM_GROUP_CODE" val="m1-1"/>
  <p:tag name="KSO_WM_UNIT_ID" val="diagram20174816_6*m_h_f*1_7_1"/>
  <p:tag name="KSO_WM_UNIT_FILL_FORE_SCHEMECOLOR_INDEX" val="6"/>
  <p:tag name="KSO_WM_UNIT_FILL_TYPE" val="1"/>
  <p:tag name="KSO_WM_UNIT_TEXT_FILL_FORE_SCHEMECOLOR_INDEX" val="14"/>
  <p:tag name="KSO_WM_UNIT_TEXT_FILL_TYPE" val="1"/>
  <p:tag name="KSO_WM_UNIT_USESOURCEFORMAT_APPLY" val="1"/>
  <p:tag name="KSO_WM_UNIT_DIAGRAM_SCHEMECOLOR_ID" val="1"/>
</p:tagLst>
</file>

<file path=ppt/tags/tag18.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i"/>
  <p:tag name="KSO_WM_UNIT_INDEX" val="1_3"/>
  <p:tag name="KSO_WM_UNIT_ID" val="diagram20174816_6*m_i*1_3"/>
  <p:tag name="KSO_WM_UNIT_LAYERLEVEL" val="1_1"/>
  <p:tag name="KSO_WM_DIAGRAM_GROUP_CODE" val="m1-1"/>
  <p:tag name="KSO_WM_UNIT_FILL_FORE_SCHEMECOLOR_INDEX" val="14"/>
  <p:tag name="KSO_WM_UNIT_FILL_TYPE" val="1"/>
  <p:tag name="KSO_WM_UNIT_TEXT_FILL_FORE_SCHEMECOLOR_INDEX" val="16"/>
  <p:tag name="KSO_WM_UNIT_TEXT_FILL_TYPE" val="1"/>
  <p:tag name="KSO_WM_UNIT_USESOURCEFORMAT_APPLY" val="1"/>
  <p:tag name="KSO_WM_UNIT_DIAGRAM_SCHEMECOLOR_ID" val="1"/>
</p:tagLst>
</file>

<file path=ppt/tags/tag19.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h_f"/>
  <p:tag name="KSO_WM_UNIT_INDEX" val="1_6_1"/>
  <p:tag name="KSO_WM_UNIT_LAYERLEVEL" val="1_1_1"/>
  <p:tag name="KSO_WM_UNIT_VALUE" val="14"/>
  <p:tag name="KSO_WM_UNIT_HIGHLIGHT" val="0"/>
  <p:tag name="KSO_WM_UNIT_COMPATIBLE" val="0"/>
  <p:tag name="KSO_WM_UNIT_CLEAR" val="0"/>
  <p:tag name="KSO_WM_UNIT_PRESET_TEXT_INDEX" val="4"/>
  <p:tag name="KSO_WM_UNIT_PRESET_TEXT_LEN" val="17"/>
  <p:tag name="KSO_WM_DIAGRAM_GROUP_CODE" val="m1-1"/>
  <p:tag name="KSO_WM_UNIT_ID" val="diagram20174816_6*m_h_f*1_6_1"/>
  <p:tag name="KSO_WM_UNIT_FILL_FORE_SCHEMECOLOR_INDEX" val="5"/>
  <p:tag name="KSO_WM_UNIT_FILL_TYPE" val="1"/>
  <p:tag name="KSO_WM_UNIT_TEXT_FILL_FORE_SCHEMECOLOR_INDEX" val="14"/>
  <p:tag name="KSO_WM_UNIT_TEXT_FILL_TYPE" val="1"/>
  <p:tag name="KSO_WM_UNIT_USESOURCEFORMAT_APPLY" val="1"/>
  <p:tag name="KSO_WM_UNIT_DIAGRAM_SCHEMECOLOR_ID"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20.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i"/>
  <p:tag name="KSO_WM_UNIT_INDEX" val="1_4"/>
  <p:tag name="KSO_WM_UNIT_ID" val="diagram20174816_6*m_i*1_4"/>
  <p:tag name="KSO_WM_UNIT_LAYERLEVEL" val="1_1"/>
  <p:tag name="KSO_WM_DIAGRAM_GROUP_CODE" val="m1-1"/>
  <p:tag name="KSO_WM_UNIT_FILL_FORE_SCHEMECOLOR_INDEX" val="14"/>
  <p:tag name="KSO_WM_UNIT_FILL_TYPE" val="1"/>
  <p:tag name="KSO_WM_UNIT_TEXT_FILL_FORE_SCHEMECOLOR_INDEX" val="16"/>
  <p:tag name="KSO_WM_UNIT_TEXT_FILL_TYPE" val="1"/>
  <p:tag name="KSO_WM_UNIT_USESOURCEFORMAT_APPLY" val="1"/>
  <p:tag name="KSO_WM_UNIT_DIAGRAM_SCHEMECOLOR_ID" val="1"/>
</p:tagLst>
</file>

<file path=ppt/tags/tag21.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h_f"/>
  <p:tag name="KSO_WM_UNIT_INDEX" val="1_3_1"/>
  <p:tag name="KSO_WM_UNIT_LAYERLEVEL" val="1_1_1"/>
  <p:tag name="KSO_WM_UNIT_VALUE" val="14"/>
  <p:tag name="KSO_WM_UNIT_HIGHLIGHT" val="0"/>
  <p:tag name="KSO_WM_UNIT_COMPATIBLE" val="0"/>
  <p:tag name="KSO_WM_UNIT_CLEAR" val="0"/>
  <p:tag name="KSO_WM_UNIT_PRESET_TEXT_INDEX" val="4"/>
  <p:tag name="KSO_WM_UNIT_PRESET_TEXT_LEN" val="17"/>
  <p:tag name="KSO_WM_DIAGRAM_GROUP_CODE" val="m1-1"/>
  <p:tag name="KSO_WM_UNIT_ID" val="diagram20174816_6*m_h_f*1_3_1"/>
  <p:tag name="KSO_WM_UNIT_FILL_FORE_SCHEMECOLOR_INDEX" val="7"/>
  <p:tag name="KSO_WM_UNIT_FILL_TYPE" val="1"/>
  <p:tag name="KSO_WM_UNIT_TEXT_FILL_FORE_SCHEMECOLOR_INDEX" val="14"/>
  <p:tag name="KSO_WM_UNIT_TEXT_FILL_TYPE" val="1"/>
  <p:tag name="KSO_WM_UNIT_USESOURCEFORMAT_APPLY" val="1"/>
  <p:tag name="KSO_WM_UNIT_DIAGRAM_SCHEMECOLOR_ID" val="1"/>
</p:tagLst>
</file>

<file path=ppt/tags/tag22.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i"/>
  <p:tag name="KSO_WM_UNIT_INDEX" val="1_5"/>
  <p:tag name="KSO_WM_UNIT_ID" val="diagram20174816_6*m_i*1_5"/>
  <p:tag name="KSO_WM_UNIT_LAYERLEVEL" val="1_1"/>
  <p:tag name="KSO_WM_DIAGRAM_GROUP_CODE" val="m1-1"/>
  <p:tag name="KSO_WM_UNIT_FILL_FORE_SCHEMECOLOR_INDEX" val="14"/>
  <p:tag name="KSO_WM_UNIT_FILL_TYPE" val="1"/>
  <p:tag name="KSO_WM_UNIT_TEXT_FILL_FORE_SCHEMECOLOR_INDEX" val="16"/>
  <p:tag name="KSO_WM_UNIT_TEXT_FILL_TYPE" val="1"/>
  <p:tag name="KSO_WM_UNIT_USESOURCEFORMAT_APPLY" val="1"/>
  <p:tag name="KSO_WM_UNIT_DIAGRAM_SCHEMECOLOR_ID" val="1"/>
</p:tagLst>
</file>

<file path=ppt/tags/tag23.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h_f"/>
  <p:tag name="KSO_WM_UNIT_INDEX" val="1_5_1"/>
  <p:tag name="KSO_WM_UNIT_LAYERLEVEL" val="1_1_1"/>
  <p:tag name="KSO_WM_UNIT_VALUE" val="14"/>
  <p:tag name="KSO_WM_UNIT_HIGHLIGHT" val="0"/>
  <p:tag name="KSO_WM_UNIT_COMPATIBLE" val="0"/>
  <p:tag name="KSO_WM_UNIT_CLEAR" val="0"/>
  <p:tag name="KSO_WM_UNIT_PRESET_TEXT_INDEX" val="4"/>
  <p:tag name="KSO_WM_UNIT_PRESET_TEXT_LEN" val="17"/>
  <p:tag name="KSO_WM_DIAGRAM_GROUP_CODE" val="m1-1"/>
  <p:tag name="KSO_WM_UNIT_ID" val="diagram20174816_6*m_h_f*1_5_1"/>
  <p:tag name="KSO_WM_UNIT_FILL_FORE_SCHEMECOLOR_INDEX" val="9"/>
  <p:tag name="KSO_WM_UNIT_FILL_TYPE" val="1"/>
  <p:tag name="KSO_WM_UNIT_TEXT_FILL_FORE_SCHEMECOLOR_INDEX" val="14"/>
  <p:tag name="KSO_WM_UNIT_TEXT_FILL_TYPE" val="1"/>
  <p:tag name="KSO_WM_UNIT_USESOURCEFORMAT_APPLY" val="1"/>
  <p:tag name="KSO_WM_UNIT_DIAGRAM_SCHEMECOLOR_ID" val="1"/>
</p:tagLst>
</file>

<file path=ppt/tags/tag24.xml><?xml version="1.0" encoding="utf-8"?>
<p:tagLst xmlns:p="http://schemas.openxmlformats.org/presentationml/2006/main">
  <p:tag name="KSO_WM_TAG_VERSION" val="1.0"/>
  <p:tag name="KSO_WM_BEAUTIFY_FLAG" val="#wm#"/>
  <p:tag name="KSO_WM_TEMPLATE_CATEGORY" val="diagram"/>
  <p:tag name="KSO_WM_TEMPLATE_INDEX" val="20174816"/>
  <p:tag name="KSO_WM_UNIT_TYPE" val="m_i"/>
  <p:tag name="KSO_WM_UNIT_INDEX" val="1_6"/>
  <p:tag name="KSO_WM_UNIT_ID" val="diagram20174816_6*m_i*1_6"/>
  <p:tag name="KSO_WM_UNIT_LAYERLEVEL" val="1_1"/>
  <p:tag name="KSO_WM_DIAGRAM_GROUP_CODE" val="m1-1"/>
  <p:tag name="KSO_WM_UNIT_FILL_FORE_SCHEMECOLOR_INDEX" val="14"/>
  <p:tag name="KSO_WM_UNIT_FILL_TYPE" val="1"/>
  <p:tag name="KSO_WM_UNIT_TEXT_FILL_FORE_SCHEMECOLOR_INDEX" val="16"/>
  <p:tag name="KSO_WM_UNIT_TEXT_FILL_TYPE" val="1"/>
  <p:tag name="KSO_WM_UNIT_USESOURCEFORMAT_APPLY" val="1"/>
  <p:tag name="KSO_WM_UNIT_DIAGRAM_SCHEMECOLOR_ID" val="1"/>
</p:tagLst>
</file>

<file path=ppt/tags/tag25.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26.xml><?xml version="1.0" encoding="utf-8"?>
<p:tagLst xmlns:p="http://schemas.openxmlformats.org/presentationml/2006/main">
  <p:tag name="KSO_WM_BEAUTIFY_FLAG" val="#wm#"/>
  <p:tag name="KSO_WM_TEMPLATE_CATEGORY" val="custom"/>
  <p:tag name="KSO_WM_TEMPLATE_INDEX" val="20191204"/>
  <p:tag name="KSO_WM_SLIDE_ITEM_CNT" val="7"/>
  <p:tag name="KSO_WM_SPECIAL_SOURCE" val="bdnull"/>
</p:tagLst>
</file>

<file path=ppt/tags/tag27.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28.xml><?xml version="1.0" encoding="utf-8"?>
<p:tagLst xmlns:p="http://schemas.openxmlformats.org/presentationml/2006/main">
  <p:tag name="KSO_WM_TAG_VERSION" val="1.0"/>
  <p:tag name="KSO_WM_TEMPLATE_CATEGORY" val="diagram"/>
  <p:tag name="KSO_WM_TEMPLATE_INDEX" val="754"/>
  <p:tag name="KSO_WM_UNIT_ID" val="diagram754_5*l_h_i*1_1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PRESET_TEXT" val="A"/>
  <p:tag name="KSO_WM_UNIT_FILL_FORE_SCHEMECOLOR_INDEX" val="5"/>
  <p:tag name="KSO_WM_UNIT_FILL_TYPE" val="1"/>
  <p:tag name="KSO_WM_UNIT_TEXT_FILL_FORE_SCHEMECOLOR_INDEX" val="14"/>
  <p:tag name="KSO_WM_UNIT_TEXT_FILL_TYPE" val="1"/>
  <p:tag name="KSO_WM_UNIT_USESOURCEFORMAT_APPLY" val="1"/>
</p:tagLst>
</file>

<file path=ppt/tags/tag29.xml><?xml version="1.0" encoding="utf-8"?>
<p:tagLst xmlns:p="http://schemas.openxmlformats.org/presentationml/2006/main">
  <p:tag name="KSO_WM_TAG_VERSION" val="1.0"/>
  <p:tag name="KSO_WM_TEMPLATE_CATEGORY" val="diagram"/>
  <p:tag name="KSO_WM_TEMPLATE_INDEX" val="754"/>
  <p:tag name="KSO_WM_UNIT_ID" val="diagram754_5*l_h_i*1_1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1_4"/>
  <p:tag name="KSO_WM_UNIT_FILL_FORE_SCHEMECOLOR_INDEX" val="5"/>
  <p:tag name="KSO_WM_UNIT_FILL_TYPE" val="1"/>
  <p:tag name="KSO_WM_UNIT_TEXT_FILL_FORE_SCHEMECOLOR_INDEX" val="5"/>
  <p:tag name="KSO_WM_UNIT_TEXT_FILL_TYPE" val="1"/>
  <p:tag name="KSO_WM_UNIT_USESOURCEFORMAT_APPLY"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30.xml><?xml version="1.0" encoding="utf-8"?>
<p:tagLst xmlns:p="http://schemas.openxmlformats.org/presentationml/2006/main">
  <p:tag name="KSO_WM_TAG_VERSION" val="1.0"/>
  <p:tag name="KSO_WM_TEMPLATE_CATEGORY" val="diagram"/>
  <p:tag name="KSO_WM_TEMPLATE_INDEX" val="754"/>
  <p:tag name="KSO_WM_UNIT_ID" val="diagram754_5*l_h_i*1_1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31.xml><?xml version="1.0" encoding="utf-8"?>
<p:tagLst xmlns:p="http://schemas.openxmlformats.org/presentationml/2006/main">
  <p:tag name="KSO_WM_TAG_VERSION" val="1.0"/>
  <p:tag name="KSO_WM_TEMPLATE_CATEGORY" val="diagram"/>
  <p:tag name="KSO_WM_TEMPLATE_INDEX" val="754"/>
  <p:tag name="KSO_WM_UNIT_ID" val="diagram754_5*l_h_i*1_1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1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1_2"/>
  <p:tag name="KSO_WM_UNIT_PRESET_TEXT" val="单击此处添加文本"/>
  <p:tag name="KSO_WM_UNIT_TEXT_FILL_FORE_SCHEMECOLOR_INDEX" val="14"/>
  <p:tag name="KSO_WM_UNIT_TEXT_FILL_TYPE" val="1"/>
  <p:tag name="KSO_WM_UNIT_USESOURCEFORMAT_APPLY" val="1"/>
</p:tagLst>
</file>

<file path=ppt/tags/tag33.xml><?xml version="1.0" encoding="utf-8"?>
<p:tagLst xmlns:p="http://schemas.openxmlformats.org/presentationml/2006/main">
  <p:tag name="KSO_WM_TAG_VERSION" val="1.0"/>
  <p:tag name="KSO_WM_TEMPLATE_CATEGORY" val="diagram"/>
  <p:tag name="KSO_WM_TEMPLATE_INDEX" val="754"/>
  <p:tag name="KSO_WM_UNIT_ID" val="diagram754_5*l_h_i*1_2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PRESET_TEXT" val="B"/>
  <p:tag name="KSO_WM_UNIT_FILL_FORE_SCHEMECOLOR_INDEX" val="6"/>
  <p:tag name="KSO_WM_UNIT_FILL_TYPE" val="1"/>
  <p:tag name="KSO_WM_UNIT_TEXT_FILL_FORE_SCHEMECOLOR_INDEX" val="14"/>
  <p:tag name="KSO_WM_UNIT_TEXT_FILL_TYPE" val="1"/>
  <p:tag name="KSO_WM_UNIT_USESOURCEFORMAT_APPLY" val="1"/>
</p:tagLst>
</file>

<file path=ppt/tags/tag34.xml><?xml version="1.0" encoding="utf-8"?>
<p:tagLst xmlns:p="http://schemas.openxmlformats.org/presentationml/2006/main">
  <p:tag name="KSO_WM_TAG_VERSION" val="1.0"/>
  <p:tag name="KSO_WM_TEMPLATE_CATEGORY" val="diagram"/>
  <p:tag name="KSO_WM_TEMPLATE_INDEX" val="754"/>
  <p:tag name="KSO_WM_UNIT_ID" val="diagram754_5*l_h_i*1_2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2_4"/>
  <p:tag name="KSO_WM_UNIT_FILL_FORE_SCHEMECOLOR_INDEX" val="6"/>
  <p:tag name="KSO_WM_UNIT_FILL_TYPE" val="1"/>
  <p:tag name="KSO_WM_UNIT_TEXT_FILL_FORE_SCHEMECOLOR_INDEX" val="6"/>
  <p:tag name="KSO_WM_UNIT_TEXT_FILL_TYPE" val="1"/>
  <p:tag name="KSO_WM_UNIT_USESOURCEFORMAT_APPLY" val="1"/>
</p:tagLst>
</file>

<file path=ppt/tags/tag35.xml><?xml version="1.0" encoding="utf-8"?>
<p:tagLst xmlns:p="http://schemas.openxmlformats.org/presentationml/2006/main">
  <p:tag name="KSO_WM_TAG_VERSION" val="1.0"/>
  <p:tag name="KSO_WM_TEMPLATE_CATEGORY" val="diagram"/>
  <p:tag name="KSO_WM_TEMPLATE_INDEX" val="754"/>
  <p:tag name="KSO_WM_UNIT_ID" val="diagram754_5*l_h_i*1_2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36.xml><?xml version="1.0" encoding="utf-8"?>
<p:tagLst xmlns:p="http://schemas.openxmlformats.org/presentationml/2006/main">
  <p:tag name="KSO_WM_TAG_VERSION" val="1.0"/>
  <p:tag name="KSO_WM_TEMPLATE_CATEGORY" val="diagram"/>
  <p:tag name="KSO_WM_TEMPLATE_INDEX" val="754"/>
  <p:tag name="KSO_WM_UNIT_ID" val="diagram754_5*l_h_i*1_2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2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2_2"/>
  <p:tag name="KSO_WM_UNIT_PRESET_TEXT" val="单击此处添加文本"/>
  <p:tag name="KSO_WM_UNIT_TEXT_FILL_FORE_SCHEMECOLOR_INDEX" val="14"/>
  <p:tag name="KSO_WM_UNIT_TEXT_FILL_TYPE" val="1"/>
  <p:tag name="KSO_WM_UNIT_USESOURCEFORMAT_APPLY" val="1"/>
</p:tagLst>
</file>

<file path=ppt/tags/tag38.xml><?xml version="1.0" encoding="utf-8"?>
<p:tagLst xmlns:p="http://schemas.openxmlformats.org/presentationml/2006/main">
  <p:tag name="KSO_WM_TAG_VERSION" val="1.0"/>
  <p:tag name="KSO_WM_TEMPLATE_CATEGORY" val="diagram"/>
  <p:tag name="KSO_WM_TEMPLATE_INDEX" val="754"/>
  <p:tag name="KSO_WM_UNIT_ID" val="diagram754_5*l_h_i*1_3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PRESET_TEXT" val="C"/>
  <p:tag name="KSO_WM_UNIT_FILL_FORE_SCHEMECOLOR_INDEX" val="7"/>
  <p:tag name="KSO_WM_UNIT_FILL_TYPE" val="1"/>
  <p:tag name="KSO_WM_UNIT_TEXT_FILL_FORE_SCHEMECOLOR_INDEX" val="14"/>
  <p:tag name="KSO_WM_UNIT_TEXT_FILL_TYPE" val="1"/>
  <p:tag name="KSO_WM_UNIT_USESOURCEFORMAT_APPLY" val="1"/>
</p:tagLst>
</file>

<file path=ppt/tags/tag39.xml><?xml version="1.0" encoding="utf-8"?>
<p:tagLst xmlns:p="http://schemas.openxmlformats.org/presentationml/2006/main">
  <p:tag name="KSO_WM_TAG_VERSION" val="1.0"/>
  <p:tag name="KSO_WM_TEMPLATE_CATEGORY" val="diagram"/>
  <p:tag name="KSO_WM_TEMPLATE_INDEX" val="754"/>
  <p:tag name="KSO_WM_UNIT_ID" val="diagram754_5*l_h_i*1_3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3_4"/>
  <p:tag name="KSO_WM_UNIT_FILL_FORE_SCHEMECOLOR_INDEX" val="7"/>
  <p:tag name="KSO_WM_UNIT_FILL_TYPE" val="1"/>
  <p:tag name="KSO_WM_UNIT_TEXT_FILL_FORE_SCHEMECOLOR_INDEX" val="7"/>
  <p:tag name="KSO_WM_UNIT_TEXT_FILL_TYPE" val="1"/>
  <p:tag name="KSO_WM_UNIT_USESOURCEFORMAT_APPLY" val="1"/>
</p:tagLst>
</file>

<file path=ppt/tags/tag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40.xml><?xml version="1.0" encoding="utf-8"?>
<p:tagLst xmlns:p="http://schemas.openxmlformats.org/presentationml/2006/main">
  <p:tag name="KSO_WM_TAG_VERSION" val="1.0"/>
  <p:tag name="KSO_WM_TEMPLATE_CATEGORY" val="diagram"/>
  <p:tag name="KSO_WM_TEMPLATE_INDEX" val="754"/>
  <p:tag name="KSO_WM_UNIT_ID" val="diagram754_5*l_h_i*1_3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41.xml><?xml version="1.0" encoding="utf-8"?>
<p:tagLst xmlns:p="http://schemas.openxmlformats.org/presentationml/2006/main">
  <p:tag name="KSO_WM_TAG_VERSION" val="1.0"/>
  <p:tag name="KSO_WM_TEMPLATE_CATEGORY" val="diagram"/>
  <p:tag name="KSO_WM_TEMPLATE_INDEX" val="754"/>
  <p:tag name="KSO_WM_UNIT_ID" val="diagram754_5*l_h_i*1_3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3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3_2"/>
  <p:tag name="KSO_WM_UNIT_PRESET_TEXT" val="单击此处添加文本"/>
  <p:tag name="KSO_WM_UNIT_TEXT_FILL_FORE_SCHEMECOLOR_INDEX" val="14"/>
  <p:tag name="KSO_WM_UNIT_TEXT_FILL_TYPE" val="1"/>
  <p:tag name="KSO_WM_UNIT_USESOURCEFORMAT_APPLY" val="1"/>
</p:tagLst>
</file>

<file path=ppt/tags/tag43.xml><?xml version="1.0" encoding="utf-8"?>
<p:tagLst xmlns:p="http://schemas.openxmlformats.org/presentationml/2006/main">
  <p:tag name="KSO_WM_TAG_VERSION" val="1.0"/>
  <p:tag name="KSO_WM_TEMPLATE_CATEGORY" val="diagram"/>
  <p:tag name="KSO_WM_TEMPLATE_INDEX" val="754"/>
  <p:tag name="KSO_WM_UNIT_ID" val="diagram754_5*l_h_i*1_4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PRESET_TEXT" val="D"/>
  <p:tag name="KSO_WM_UNIT_FILL_FORE_SCHEMECOLOR_INDEX" val="8"/>
  <p:tag name="KSO_WM_UNIT_FILL_TYPE" val="1"/>
  <p:tag name="KSO_WM_UNIT_TEXT_FILL_FORE_SCHEMECOLOR_INDEX" val="14"/>
  <p:tag name="KSO_WM_UNIT_TEXT_FILL_TYPE" val="1"/>
  <p:tag name="KSO_WM_UNIT_USESOURCEFORMAT_APPLY" val="1"/>
</p:tagLst>
</file>

<file path=ppt/tags/tag44.xml><?xml version="1.0" encoding="utf-8"?>
<p:tagLst xmlns:p="http://schemas.openxmlformats.org/presentationml/2006/main">
  <p:tag name="KSO_WM_TAG_VERSION" val="1.0"/>
  <p:tag name="KSO_WM_TEMPLATE_CATEGORY" val="diagram"/>
  <p:tag name="KSO_WM_TEMPLATE_INDEX" val="754"/>
  <p:tag name="KSO_WM_UNIT_ID" val="diagram754_5*l_h_i*1_4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4_4"/>
  <p:tag name="KSO_WM_UNIT_FILL_FORE_SCHEMECOLOR_INDEX" val="8"/>
  <p:tag name="KSO_WM_UNIT_FILL_TYPE" val="1"/>
  <p:tag name="KSO_WM_UNIT_TEXT_FILL_FORE_SCHEMECOLOR_INDEX" val="8"/>
  <p:tag name="KSO_WM_UNIT_TEXT_FILL_TYPE" val="1"/>
  <p:tag name="KSO_WM_UNIT_USESOURCEFORMAT_APPLY" val="1"/>
</p:tagLst>
</file>

<file path=ppt/tags/tag45.xml><?xml version="1.0" encoding="utf-8"?>
<p:tagLst xmlns:p="http://schemas.openxmlformats.org/presentationml/2006/main">
  <p:tag name="KSO_WM_TAG_VERSION" val="1.0"/>
  <p:tag name="KSO_WM_TEMPLATE_CATEGORY" val="diagram"/>
  <p:tag name="KSO_WM_TEMPLATE_INDEX" val="754"/>
  <p:tag name="KSO_WM_UNIT_ID" val="diagram754_5*l_h_i*1_4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46.xml><?xml version="1.0" encoding="utf-8"?>
<p:tagLst xmlns:p="http://schemas.openxmlformats.org/presentationml/2006/main">
  <p:tag name="KSO_WM_TAG_VERSION" val="1.0"/>
  <p:tag name="KSO_WM_TEMPLATE_CATEGORY" val="diagram"/>
  <p:tag name="KSO_WM_TEMPLATE_INDEX" val="754"/>
  <p:tag name="KSO_WM_UNIT_ID" val="diagram754_5*l_h_i*1_4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4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4_2"/>
  <p:tag name="KSO_WM_UNIT_PRESET_TEXT" val="单击此处添加文本"/>
  <p:tag name="KSO_WM_UNIT_TEXT_FILL_FORE_SCHEMECOLOR_INDEX" val="14"/>
  <p:tag name="KSO_WM_UNIT_TEXT_FILL_TYPE" val="1"/>
  <p:tag name="KSO_WM_UNIT_USESOURCEFORMAT_APPLY" val="1"/>
</p:tagLst>
</file>

<file path=ppt/tags/tag48.xml><?xml version="1.0" encoding="utf-8"?>
<p:tagLst xmlns:p="http://schemas.openxmlformats.org/presentationml/2006/main">
  <p:tag name="KSO_WM_TAG_VERSION" val="1.0"/>
  <p:tag name="KSO_WM_TEMPLATE_CATEGORY" val="diagram"/>
  <p:tag name="KSO_WM_TEMPLATE_INDEX" val="754"/>
  <p:tag name="KSO_WM_UNIT_ID" val="diagram754_5*l_h_i*1_1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PRESET_TEXT" val="A"/>
  <p:tag name="KSO_WM_UNIT_FILL_FORE_SCHEMECOLOR_INDEX" val="5"/>
  <p:tag name="KSO_WM_UNIT_FILL_TYPE" val="1"/>
  <p:tag name="KSO_WM_UNIT_TEXT_FILL_FORE_SCHEMECOLOR_INDEX" val="14"/>
  <p:tag name="KSO_WM_UNIT_TEXT_FILL_TYPE" val="1"/>
  <p:tag name="KSO_WM_UNIT_USESOURCEFORMAT_APPLY" val="1"/>
</p:tagLst>
</file>

<file path=ppt/tags/tag49.xml><?xml version="1.0" encoding="utf-8"?>
<p:tagLst xmlns:p="http://schemas.openxmlformats.org/presentationml/2006/main">
  <p:tag name="KSO_WM_TAG_VERSION" val="1.0"/>
  <p:tag name="KSO_WM_TEMPLATE_CATEGORY" val="diagram"/>
  <p:tag name="KSO_WM_TEMPLATE_INDEX" val="754"/>
  <p:tag name="KSO_WM_UNIT_ID" val="diagram754_5*l_h_i*1_1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1_4"/>
  <p:tag name="KSO_WM_UNIT_FILL_FORE_SCHEMECOLOR_INDEX" val="5"/>
  <p:tag name="KSO_WM_UNIT_FILL_TYPE" val="1"/>
  <p:tag name="KSO_WM_UNIT_TEXT_FILL_FORE_SCHEMECOLOR_INDEX" val="5"/>
  <p:tag name="KSO_WM_UNIT_TEXT_FILL_TYPE" val="1"/>
  <p:tag name="KSO_WM_UNIT_USESOURCEFORMAT_APPLY" val="1"/>
</p:tagLst>
</file>

<file path=ppt/tags/tag5.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50.xml><?xml version="1.0" encoding="utf-8"?>
<p:tagLst xmlns:p="http://schemas.openxmlformats.org/presentationml/2006/main">
  <p:tag name="KSO_WM_TAG_VERSION" val="1.0"/>
  <p:tag name="KSO_WM_TEMPLATE_CATEGORY" val="diagram"/>
  <p:tag name="KSO_WM_TEMPLATE_INDEX" val="754"/>
  <p:tag name="KSO_WM_UNIT_ID" val="diagram754_5*l_h_i*1_1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51.xml><?xml version="1.0" encoding="utf-8"?>
<p:tagLst xmlns:p="http://schemas.openxmlformats.org/presentationml/2006/main">
  <p:tag name="KSO_WM_TAG_VERSION" val="1.0"/>
  <p:tag name="KSO_WM_TEMPLATE_CATEGORY" val="diagram"/>
  <p:tag name="KSO_WM_TEMPLATE_INDEX" val="754"/>
  <p:tag name="KSO_WM_UNIT_ID" val="diagram754_5*l_h_i*1_1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1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1_2"/>
  <p:tag name="KSO_WM_UNIT_PRESET_TEXT" val="单击此处添加文本"/>
  <p:tag name="KSO_WM_UNIT_TEXT_FILL_FORE_SCHEMECOLOR_INDEX" val="14"/>
  <p:tag name="KSO_WM_UNIT_TEXT_FILL_TYPE" val="1"/>
  <p:tag name="KSO_WM_UNIT_USESOURCEFORMAT_APPLY" val="1"/>
</p:tagLst>
</file>

<file path=ppt/tags/tag53.xml><?xml version="1.0" encoding="utf-8"?>
<p:tagLst xmlns:p="http://schemas.openxmlformats.org/presentationml/2006/main">
  <p:tag name="KSO_WM_TAG_VERSION" val="1.0"/>
  <p:tag name="KSO_WM_TEMPLATE_CATEGORY" val="diagram"/>
  <p:tag name="KSO_WM_TEMPLATE_INDEX" val="754"/>
  <p:tag name="KSO_WM_UNIT_ID" val="diagram754_5*l_h_i*1_2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PRESET_TEXT" val="B"/>
  <p:tag name="KSO_WM_UNIT_FILL_FORE_SCHEMECOLOR_INDEX" val="6"/>
  <p:tag name="KSO_WM_UNIT_FILL_TYPE" val="1"/>
  <p:tag name="KSO_WM_UNIT_TEXT_FILL_FORE_SCHEMECOLOR_INDEX" val="14"/>
  <p:tag name="KSO_WM_UNIT_TEXT_FILL_TYPE" val="1"/>
  <p:tag name="KSO_WM_UNIT_USESOURCEFORMAT_APPLY" val="1"/>
</p:tagLst>
</file>

<file path=ppt/tags/tag54.xml><?xml version="1.0" encoding="utf-8"?>
<p:tagLst xmlns:p="http://schemas.openxmlformats.org/presentationml/2006/main">
  <p:tag name="KSO_WM_TAG_VERSION" val="1.0"/>
  <p:tag name="KSO_WM_TEMPLATE_CATEGORY" val="diagram"/>
  <p:tag name="KSO_WM_TEMPLATE_INDEX" val="754"/>
  <p:tag name="KSO_WM_UNIT_ID" val="diagram754_5*l_h_i*1_2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2_4"/>
  <p:tag name="KSO_WM_UNIT_FILL_FORE_SCHEMECOLOR_INDEX" val="6"/>
  <p:tag name="KSO_WM_UNIT_FILL_TYPE" val="1"/>
  <p:tag name="KSO_WM_UNIT_TEXT_FILL_FORE_SCHEMECOLOR_INDEX" val="6"/>
  <p:tag name="KSO_WM_UNIT_TEXT_FILL_TYPE" val="1"/>
  <p:tag name="KSO_WM_UNIT_USESOURCEFORMAT_APPLY" val="1"/>
</p:tagLst>
</file>

<file path=ppt/tags/tag55.xml><?xml version="1.0" encoding="utf-8"?>
<p:tagLst xmlns:p="http://schemas.openxmlformats.org/presentationml/2006/main">
  <p:tag name="KSO_WM_TAG_VERSION" val="1.0"/>
  <p:tag name="KSO_WM_TEMPLATE_CATEGORY" val="diagram"/>
  <p:tag name="KSO_WM_TEMPLATE_INDEX" val="754"/>
  <p:tag name="KSO_WM_UNIT_ID" val="diagram754_5*l_h_i*1_2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56.xml><?xml version="1.0" encoding="utf-8"?>
<p:tagLst xmlns:p="http://schemas.openxmlformats.org/presentationml/2006/main">
  <p:tag name="KSO_WM_TAG_VERSION" val="1.0"/>
  <p:tag name="KSO_WM_TEMPLATE_CATEGORY" val="diagram"/>
  <p:tag name="KSO_WM_TEMPLATE_INDEX" val="754"/>
  <p:tag name="KSO_WM_UNIT_ID" val="diagram754_5*l_h_i*1_2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2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2_2"/>
  <p:tag name="KSO_WM_UNIT_PRESET_TEXT" val="单击此处添加文本"/>
  <p:tag name="KSO_WM_UNIT_TEXT_FILL_FORE_SCHEMECOLOR_INDEX" val="14"/>
  <p:tag name="KSO_WM_UNIT_TEXT_FILL_TYPE" val="1"/>
  <p:tag name="KSO_WM_UNIT_USESOURCEFORMAT_APPLY" val="1"/>
</p:tagLst>
</file>

<file path=ppt/tags/tag58.xml><?xml version="1.0" encoding="utf-8"?>
<p:tagLst xmlns:p="http://schemas.openxmlformats.org/presentationml/2006/main">
  <p:tag name="KSO_WM_TAG_VERSION" val="1.0"/>
  <p:tag name="KSO_WM_TEMPLATE_CATEGORY" val="diagram"/>
  <p:tag name="KSO_WM_TEMPLATE_INDEX" val="754"/>
  <p:tag name="KSO_WM_UNIT_ID" val="diagram754_5*l_h_i*1_3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PRESET_TEXT" val="C"/>
  <p:tag name="KSO_WM_UNIT_FILL_FORE_SCHEMECOLOR_INDEX" val="7"/>
  <p:tag name="KSO_WM_UNIT_FILL_TYPE" val="1"/>
  <p:tag name="KSO_WM_UNIT_TEXT_FILL_FORE_SCHEMECOLOR_INDEX" val="14"/>
  <p:tag name="KSO_WM_UNIT_TEXT_FILL_TYPE" val="1"/>
  <p:tag name="KSO_WM_UNIT_USESOURCEFORMAT_APPLY" val="1"/>
</p:tagLst>
</file>

<file path=ppt/tags/tag59.xml><?xml version="1.0" encoding="utf-8"?>
<p:tagLst xmlns:p="http://schemas.openxmlformats.org/presentationml/2006/main">
  <p:tag name="KSO_WM_TAG_VERSION" val="1.0"/>
  <p:tag name="KSO_WM_TEMPLATE_CATEGORY" val="diagram"/>
  <p:tag name="KSO_WM_TEMPLATE_INDEX" val="754"/>
  <p:tag name="KSO_WM_UNIT_ID" val="diagram754_5*l_h_i*1_3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3_4"/>
  <p:tag name="KSO_WM_UNIT_FILL_FORE_SCHEMECOLOR_INDEX" val="7"/>
  <p:tag name="KSO_WM_UNIT_FILL_TYPE" val="1"/>
  <p:tag name="KSO_WM_UNIT_TEXT_FILL_FORE_SCHEMECOLOR_INDEX" val="7"/>
  <p:tag name="KSO_WM_UNIT_TEXT_FILL_TYPE" val="1"/>
  <p:tag name="KSO_WM_UNIT_USESOURCEFORMAT_APPLY" val="1"/>
</p:tagLst>
</file>

<file path=ppt/tags/tag6.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60.xml><?xml version="1.0" encoding="utf-8"?>
<p:tagLst xmlns:p="http://schemas.openxmlformats.org/presentationml/2006/main">
  <p:tag name="KSO_WM_TAG_VERSION" val="1.0"/>
  <p:tag name="KSO_WM_TEMPLATE_CATEGORY" val="diagram"/>
  <p:tag name="KSO_WM_TEMPLATE_INDEX" val="754"/>
  <p:tag name="KSO_WM_UNIT_ID" val="diagram754_5*l_h_i*1_3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1.xml><?xml version="1.0" encoding="utf-8"?>
<p:tagLst xmlns:p="http://schemas.openxmlformats.org/presentationml/2006/main">
  <p:tag name="KSO_WM_TAG_VERSION" val="1.0"/>
  <p:tag name="KSO_WM_TEMPLATE_CATEGORY" val="diagram"/>
  <p:tag name="KSO_WM_TEMPLATE_INDEX" val="754"/>
  <p:tag name="KSO_WM_UNIT_ID" val="diagram754_5*l_h_i*1_3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3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3_2"/>
  <p:tag name="KSO_WM_UNIT_PRESET_TEXT" val="单击此处添加文本"/>
  <p:tag name="KSO_WM_UNIT_TEXT_FILL_FORE_SCHEMECOLOR_INDEX" val="14"/>
  <p:tag name="KSO_WM_UNIT_TEXT_FILL_TYPE" val="1"/>
  <p:tag name="KSO_WM_UNIT_USESOURCEFORMAT_APPLY" val="1"/>
</p:tagLst>
</file>

<file path=ppt/tags/tag63.xml><?xml version="1.0" encoding="utf-8"?>
<p:tagLst xmlns:p="http://schemas.openxmlformats.org/presentationml/2006/main">
  <p:tag name="KSO_WM_TAG_VERSION" val="1.0"/>
  <p:tag name="KSO_WM_TEMPLATE_CATEGORY" val="diagram"/>
  <p:tag name="KSO_WM_TEMPLATE_INDEX" val="754"/>
  <p:tag name="KSO_WM_UNIT_ID" val="diagram754_5*l_h_i*1_4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PRESET_TEXT" val="D"/>
  <p:tag name="KSO_WM_UNIT_FILL_FORE_SCHEMECOLOR_INDEX" val="8"/>
  <p:tag name="KSO_WM_UNIT_FILL_TYPE" val="1"/>
  <p:tag name="KSO_WM_UNIT_TEXT_FILL_FORE_SCHEMECOLOR_INDEX" val="14"/>
  <p:tag name="KSO_WM_UNIT_TEXT_FILL_TYPE" val="1"/>
  <p:tag name="KSO_WM_UNIT_USESOURCEFORMAT_APPLY" val="1"/>
</p:tagLst>
</file>

<file path=ppt/tags/tag64.xml><?xml version="1.0" encoding="utf-8"?>
<p:tagLst xmlns:p="http://schemas.openxmlformats.org/presentationml/2006/main">
  <p:tag name="KSO_WM_TAG_VERSION" val="1.0"/>
  <p:tag name="KSO_WM_TEMPLATE_CATEGORY" val="diagram"/>
  <p:tag name="KSO_WM_TEMPLATE_INDEX" val="754"/>
  <p:tag name="KSO_WM_UNIT_ID" val="diagram754_5*l_h_i*1_4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4_4"/>
  <p:tag name="KSO_WM_UNIT_FILL_FORE_SCHEMECOLOR_INDEX" val="8"/>
  <p:tag name="KSO_WM_UNIT_FILL_TYPE" val="1"/>
  <p:tag name="KSO_WM_UNIT_TEXT_FILL_FORE_SCHEMECOLOR_INDEX" val="8"/>
  <p:tag name="KSO_WM_UNIT_TEXT_FILL_TYPE" val="1"/>
  <p:tag name="KSO_WM_UNIT_USESOURCEFORMAT_APPLY" val="1"/>
</p:tagLst>
</file>

<file path=ppt/tags/tag65.xml><?xml version="1.0" encoding="utf-8"?>
<p:tagLst xmlns:p="http://schemas.openxmlformats.org/presentationml/2006/main">
  <p:tag name="KSO_WM_TAG_VERSION" val="1.0"/>
  <p:tag name="KSO_WM_TEMPLATE_CATEGORY" val="diagram"/>
  <p:tag name="KSO_WM_TEMPLATE_INDEX" val="754"/>
  <p:tag name="KSO_WM_UNIT_ID" val="diagram754_5*l_h_i*1_4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6.xml><?xml version="1.0" encoding="utf-8"?>
<p:tagLst xmlns:p="http://schemas.openxmlformats.org/presentationml/2006/main">
  <p:tag name="KSO_WM_TAG_VERSION" val="1.0"/>
  <p:tag name="KSO_WM_TEMPLATE_CATEGORY" val="diagram"/>
  <p:tag name="KSO_WM_TEMPLATE_INDEX" val="754"/>
  <p:tag name="KSO_WM_UNIT_ID" val="diagram754_5*l_h_i*1_4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4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4_2"/>
  <p:tag name="KSO_WM_UNIT_PRESET_TEXT" val="单击此处添加文本"/>
  <p:tag name="KSO_WM_UNIT_TEXT_FILL_FORE_SCHEMECOLOR_INDEX" val="14"/>
  <p:tag name="KSO_WM_UNIT_TEXT_FILL_TYPE" val="1"/>
  <p:tag name="KSO_WM_UNIT_USESOURCEFORMAT_APPLY" val="1"/>
</p:tagLst>
</file>

<file path=ppt/tags/tag68.xml><?xml version="1.0" encoding="utf-8"?>
<p:tagLst xmlns:p="http://schemas.openxmlformats.org/presentationml/2006/main">
  <p:tag name="KSO_WM_BEAUTIFY_FLAG" val="#wm#"/>
  <p:tag name="KSO_WM_TEMPLATE_CATEGORY" val="custom"/>
  <p:tag name="KSO_WM_TEMPLATE_INDEX" val="20191204"/>
  <p:tag name="KSO_WM_SLIDE_ITEM_CNT" val="7"/>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7.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72.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76.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80.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8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85.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86.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87.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91.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95.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99.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黑体"/>
        <a:ea typeface=""/>
        <a:cs typeface=""/>
        <a:font script="Jpan" typeface="游ゴシック Light"/>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游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10337</Words>
  <Application>WPS 演示</Application>
  <PresentationFormat>自定义</PresentationFormat>
  <Paragraphs>389</Paragraphs>
  <Slides>50</Slides>
  <Notes>1</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50</vt:i4>
      </vt:variant>
    </vt:vector>
  </HeadingPairs>
  <TitlesOfParts>
    <vt:vector size="65" baseType="lpstr">
      <vt:lpstr>Arial</vt:lpstr>
      <vt:lpstr>宋体</vt:lpstr>
      <vt:lpstr>Wingdings</vt:lpstr>
      <vt:lpstr>黑体</vt:lpstr>
      <vt:lpstr>微软雅黑</vt:lpstr>
      <vt:lpstr>华文细黑</vt:lpstr>
      <vt:lpstr>字魂70号-灵悦黑体</vt:lpstr>
      <vt:lpstr>Segoe UI</vt:lpstr>
      <vt:lpstr>思源黑体</vt:lpstr>
      <vt:lpstr>隶书</vt:lpstr>
      <vt:lpstr>Arial Unicode MS</vt:lpstr>
      <vt:lpstr>Wingdings</vt:lpstr>
      <vt:lpstr>Calibri</vt: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baby</dc:creator>
  <cp:lastModifiedBy>老学生一枚</cp:lastModifiedBy>
  <cp:revision>610</cp:revision>
  <dcterms:created xsi:type="dcterms:W3CDTF">2019-11-11T13:37:00Z</dcterms:created>
  <dcterms:modified xsi:type="dcterms:W3CDTF">2022-02-21T06:19:26Z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2052-11.1.0.11294</vt:lpwstr>
  </property>
  <property fmtid="{D5CDD505-2E9C-101B-9397-08002B2CF9AE}" pid="3" name="ICV">
    <vt:lpwstr>F47900CFCF14428F81F766D8B14004F0</vt:lpwstr>
  </property>
</Properties>
</file>